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3" r:id="rId3"/>
    <p:sldId id="259" r:id="rId4"/>
    <p:sldId id="268" r:id="rId5"/>
    <p:sldId id="266" r:id="rId6"/>
    <p:sldId id="280" r:id="rId7"/>
    <p:sldId id="270" r:id="rId8"/>
    <p:sldId id="271" r:id="rId9"/>
    <p:sldId id="273" r:id="rId10"/>
    <p:sldId id="282" r:id="rId11"/>
    <p:sldId id="274" r:id="rId12"/>
    <p:sldId id="277" r:id="rId13"/>
    <p:sldId id="278" r:id="rId14"/>
    <p:sldId id="261" r:id="rId15"/>
    <p:sldId id="281" r:id="rId16"/>
    <p:sldId id="258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D211"/>
    <a:srgbClr val="146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illin\Dock\Documents\desktop%20backup\millin\millin\GRAPHS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illin\Dock\Documents\desktop%20backup\millin\millin\GRAPHS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ukherjeeso\Desktop\ABM\Annual%20Business%20Mee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ukherjeeso\Desktop\ABM\Annual%20Business%20Mee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ukherjeeso\Desktop\ABM\Annual%20Business%20Mee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ukherjeeso\Desktop\ABM\Annual%20Business%20M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89523184601899"/>
          <c:y val="2.4979514755777501E-2"/>
          <c:w val="0.84539682539682504"/>
          <c:h val="0.75413993982459504"/>
        </c:manualLayout>
      </c:layout>
      <c:lineChart>
        <c:grouping val="standard"/>
        <c:varyColors val="0"/>
        <c:ser>
          <c:idx val="0"/>
          <c:order val="0"/>
          <c:marker>
            <c:symbol val="diamond"/>
            <c:size val="5"/>
          </c:marker>
          <c:cat>
            <c:numRef>
              <c:f>'Rob_Audit Cmmtt'!$A$5745:$A$6001</c:f>
              <c:numCache>
                <c:formatCode>d\-mmm\-yy</c:formatCode>
                <c:ptCount val="257"/>
                <c:pt idx="0">
                  <c:v>42461</c:v>
                </c:pt>
                <c:pt idx="1">
                  <c:v>42464</c:v>
                </c:pt>
                <c:pt idx="2">
                  <c:v>42465</c:v>
                </c:pt>
                <c:pt idx="3">
                  <c:v>42466</c:v>
                </c:pt>
                <c:pt idx="4">
                  <c:v>42467</c:v>
                </c:pt>
                <c:pt idx="5">
                  <c:v>42468</c:v>
                </c:pt>
                <c:pt idx="6">
                  <c:v>42471</c:v>
                </c:pt>
                <c:pt idx="7">
                  <c:v>42472</c:v>
                </c:pt>
                <c:pt idx="8">
                  <c:v>42473</c:v>
                </c:pt>
                <c:pt idx="9">
                  <c:v>42474</c:v>
                </c:pt>
                <c:pt idx="10">
                  <c:v>42475</c:v>
                </c:pt>
                <c:pt idx="11">
                  <c:v>42478</c:v>
                </c:pt>
                <c:pt idx="12">
                  <c:v>42479</c:v>
                </c:pt>
                <c:pt idx="13">
                  <c:v>42480</c:v>
                </c:pt>
                <c:pt idx="14">
                  <c:v>42481</c:v>
                </c:pt>
                <c:pt idx="15">
                  <c:v>42482</c:v>
                </c:pt>
                <c:pt idx="16">
                  <c:v>42485</c:v>
                </c:pt>
                <c:pt idx="17">
                  <c:v>42486</c:v>
                </c:pt>
                <c:pt idx="18">
                  <c:v>42487</c:v>
                </c:pt>
                <c:pt idx="19">
                  <c:v>42488</c:v>
                </c:pt>
                <c:pt idx="20">
                  <c:v>42489</c:v>
                </c:pt>
                <c:pt idx="21">
                  <c:v>42492</c:v>
                </c:pt>
                <c:pt idx="22">
                  <c:v>42493</c:v>
                </c:pt>
                <c:pt idx="23">
                  <c:v>42494</c:v>
                </c:pt>
                <c:pt idx="24">
                  <c:v>42495</c:v>
                </c:pt>
                <c:pt idx="25">
                  <c:v>42496</c:v>
                </c:pt>
                <c:pt idx="26">
                  <c:v>42499</c:v>
                </c:pt>
                <c:pt idx="27">
                  <c:v>42500</c:v>
                </c:pt>
                <c:pt idx="28">
                  <c:v>42501</c:v>
                </c:pt>
                <c:pt idx="29">
                  <c:v>42502</c:v>
                </c:pt>
                <c:pt idx="30">
                  <c:v>42503</c:v>
                </c:pt>
                <c:pt idx="31">
                  <c:v>42506</c:v>
                </c:pt>
                <c:pt idx="32">
                  <c:v>42507</c:v>
                </c:pt>
                <c:pt idx="33">
                  <c:v>42508</c:v>
                </c:pt>
                <c:pt idx="34">
                  <c:v>42509</c:v>
                </c:pt>
                <c:pt idx="35">
                  <c:v>42510</c:v>
                </c:pt>
                <c:pt idx="36">
                  <c:v>42513</c:v>
                </c:pt>
                <c:pt idx="37">
                  <c:v>42514</c:v>
                </c:pt>
                <c:pt idx="38">
                  <c:v>42515</c:v>
                </c:pt>
                <c:pt idx="39">
                  <c:v>42516</c:v>
                </c:pt>
                <c:pt idx="40">
                  <c:v>42517</c:v>
                </c:pt>
                <c:pt idx="41">
                  <c:v>42520</c:v>
                </c:pt>
                <c:pt idx="42">
                  <c:v>42521</c:v>
                </c:pt>
                <c:pt idx="43">
                  <c:v>42522</c:v>
                </c:pt>
                <c:pt idx="44">
                  <c:v>42523</c:v>
                </c:pt>
                <c:pt idx="45">
                  <c:v>42524</c:v>
                </c:pt>
                <c:pt idx="46">
                  <c:v>42527</c:v>
                </c:pt>
                <c:pt idx="47">
                  <c:v>42528</c:v>
                </c:pt>
                <c:pt idx="48">
                  <c:v>42529</c:v>
                </c:pt>
                <c:pt idx="49">
                  <c:v>42530</c:v>
                </c:pt>
                <c:pt idx="50">
                  <c:v>42531</c:v>
                </c:pt>
                <c:pt idx="51">
                  <c:v>42534</c:v>
                </c:pt>
                <c:pt idx="52">
                  <c:v>42535</c:v>
                </c:pt>
                <c:pt idx="53">
                  <c:v>42536</c:v>
                </c:pt>
                <c:pt idx="54">
                  <c:v>42537</c:v>
                </c:pt>
                <c:pt idx="55">
                  <c:v>42538</c:v>
                </c:pt>
                <c:pt idx="56">
                  <c:v>42541</c:v>
                </c:pt>
                <c:pt idx="57">
                  <c:v>42542</c:v>
                </c:pt>
                <c:pt idx="58">
                  <c:v>42543</c:v>
                </c:pt>
                <c:pt idx="59">
                  <c:v>42544</c:v>
                </c:pt>
                <c:pt idx="60">
                  <c:v>42545</c:v>
                </c:pt>
                <c:pt idx="61">
                  <c:v>42548</c:v>
                </c:pt>
                <c:pt idx="62">
                  <c:v>42549</c:v>
                </c:pt>
                <c:pt idx="63">
                  <c:v>42550</c:v>
                </c:pt>
                <c:pt idx="64">
                  <c:v>42551</c:v>
                </c:pt>
                <c:pt idx="65">
                  <c:v>42552</c:v>
                </c:pt>
                <c:pt idx="66">
                  <c:v>42555</c:v>
                </c:pt>
                <c:pt idx="67">
                  <c:v>42556</c:v>
                </c:pt>
                <c:pt idx="68">
                  <c:v>42557</c:v>
                </c:pt>
                <c:pt idx="69">
                  <c:v>42558</c:v>
                </c:pt>
                <c:pt idx="70">
                  <c:v>42559</c:v>
                </c:pt>
                <c:pt idx="71">
                  <c:v>42562</c:v>
                </c:pt>
                <c:pt idx="72">
                  <c:v>42563</c:v>
                </c:pt>
                <c:pt idx="73">
                  <c:v>42564</c:v>
                </c:pt>
                <c:pt idx="74">
                  <c:v>42565</c:v>
                </c:pt>
                <c:pt idx="75">
                  <c:v>42566</c:v>
                </c:pt>
                <c:pt idx="76">
                  <c:v>42569</c:v>
                </c:pt>
                <c:pt idx="77">
                  <c:v>42570</c:v>
                </c:pt>
                <c:pt idx="78">
                  <c:v>42571</c:v>
                </c:pt>
                <c:pt idx="79">
                  <c:v>42572</c:v>
                </c:pt>
                <c:pt idx="80">
                  <c:v>42573</c:v>
                </c:pt>
                <c:pt idx="81">
                  <c:v>42576</c:v>
                </c:pt>
                <c:pt idx="82">
                  <c:v>42577</c:v>
                </c:pt>
                <c:pt idx="83">
                  <c:v>42578</c:v>
                </c:pt>
                <c:pt idx="84">
                  <c:v>42579</c:v>
                </c:pt>
                <c:pt idx="85">
                  <c:v>42580</c:v>
                </c:pt>
                <c:pt idx="86">
                  <c:v>42583</c:v>
                </c:pt>
                <c:pt idx="87">
                  <c:v>42584</c:v>
                </c:pt>
                <c:pt idx="88">
                  <c:v>42585</c:v>
                </c:pt>
                <c:pt idx="89">
                  <c:v>42586</c:v>
                </c:pt>
                <c:pt idx="90">
                  <c:v>42587</c:v>
                </c:pt>
                <c:pt idx="91">
                  <c:v>42590</c:v>
                </c:pt>
                <c:pt idx="92">
                  <c:v>42591</c:v>
                </c:pt>
                <c:pt idx="93">
                  <c:v>42592</c:v>
                </c:pt>
                <c:pt idx="94">
                  <c:v>42593</c:v>
                </c:pt>
                <c:pt idx="95">
                  <c:v>42594</c:v>
                </c:pt>
                <c:pt idx="96">
                  <c:v>42597</c:v>
                </c:pt>
                <c:pt idx="97">
                  <c:v>42598</c:v>
                </c:pt>
                <c:pt idx="98">
                  <c:v>42599</c:v>
                </c:pt>
                <c:pt idx="99">
                  <c:v>42600</c:v>
                </c:pt>
                <c:pt idx="100">
                  <c:v>42601</c:v>
                </c:pt>
                <c:pt idx="101">
                  <c:v>42604</c:v>
                </c:pt>
                <c:pt idx="102">
                  <c:v>42605</c:v>
                </c:pt>
                <c:pt idx="103">
                  <c:v>42606</c:v>
                </c:pt>
                <c:pt idx="104">
                  <c:v>42607</c:v>
                </c:pt>
                <c:pt idx="105">
                  <c:v>42608</c:v>
                </c:pt>
                <c:pt idx="106">
                  <c:v>42612</c:v>
                </c:pt>
                <c:pt idx="107">
                  <c:v>42613</c:v>
                </c:pt>
                <c:pt idx="108">
                  <c:v>42614</c:v>
                </c:pt>
                <c:pt idx="109">
                  <c:v>42615</c:v>
                </c:pt>
                <c:pt idx="110">
                  <c:v>42618</c:v>
                </c:pt>
                <c:pt idx="111">
                  <c:v>42619</c:v>
                </c:pt>
                <c:pt idx="112">
                  <c:v>42620</c:v>
                </c:pt>
                <c:pt idx="113">
                  <c:v>42621</c:v>
                </c:pt>
                <c:pt idx="114">
                  <c:v>42622</c:v>
                </c:pt>
                <c:pt idx="115">
                  <c:v>42625</c:v>
                </c:pt>
                <c:pt idx="116">
                  <c:v>42626</c:v>
                </c:pt>
                <c:pt idx="117">
                  <c:v>42627</c:v>
                </c:pt>
                <c:pt idx="118">
                  <c:v>42628</c:v>
                </c:pt>
                <c:pt idx="119">
                  <c:v>42629</c:v>
                </c:pt>
                <c:pt idx="120">
                  <c:v>42632</c:v>
                </c:pt>
                <c:pt idx="121">
                  <c:v>42633</c:v>
                </c:pt>
                <c:pt idx="122">
                  <c:v>42634</c:v>
                </c:pt>
                <c:pt idx="123">
                  <c:v>42635</c:v>
                </c:pt>
                <c:pt idx="124">
                  <c:v>42636</c:v>
                </c:pt>
                <c:pt idx="125">
                  <c:v>42639</c:v>
                </c:pt>
                <c:pt idx="126">
                  <c:v>42640</c:v>
                </c:pt>
                <c:pt idx="127">
                  <c:v>42641</c:v>
                </c:pt>
                <c:pt idx="128">
                  <c:v>42642</c:v>
                </c:pt>
                <c:pt idx="129">
                  <c:v>42643</c:v>
                </c:pt>
                <c:pt idx="130">
                  <c:v>42646</c:v>
                </c:pt>
                <c:pt idx="131">
                  <c:v>42647</c:v>
                </c:pt>
                <c:pt idx="132">
                  <c:v>42648</c:v>
                </c:pt>
                <c:pt idx="133">
                  <c:v>42649</c:v>
                </c:pt>
                <c:pt idx="134">
                  <c:v>42650</c:v>
                </c:pt>
                <c:pt idx="135">
                  <c:v>42653</c:v>
                </c:pt>
                <c:pt idx="136">
                  <c:v>42654</c:v>
                </c:pt>
                <c:pt idx="137">
                  <c:v>42655</c:v>
                </c:pt>
                <c:pt idx="138">
                  <c:v>42656</c:v>
                </c:pt>
                <c:pt idx="139">
                  <c:v>42657</c:v>
                </c:pt>
                <c:pt idx="140">
                  <c:v>42660</c:v>
                </c:pt>
                <c:pt idx="141">
                  <c:v>42661</c:v>
                </c:pt>
                <c:pt idx="142">
                  <c:v>42662</c:v>
                </c:pt>
                <c:pt idx="143">
                  <c:v>42663</c:v>
                </c:pt>
                <c:pt idx="144">
                  <c:v>42664</c:v>
                </c:pt>
                <c:pt idx="145">
                  <c:v>42667</c:v>
                </c:pt>
                <c:pt idx="146">
                  <c:v>42668</c:v>
                </c:pt>
                <c:pt idx="147">
                  <c:v>42669</c:v>
                </c:pt>
                <c:pt idx="148">
                  <c:v>42670</c:v>
                </c:pt>
                <c:pt idx="149">
                  <c:v>42671</c:v>
                </c:pt>
                <c:pt idx="150">
                  <c:v>42674</c:v>
                </c:pt>
                <c:pt idx="151">
                  <c:v>42675</c:v>
                </c:pt>
                <c:pt idx="152">
                  <c:v>42676</c:v>
                </c:pt>
                <c:pt idx="153">
                  <c:v>42677</c:v>
                </c:pt>
                <c:pt idx="154">
                  <c:v>42678</c:v>
                </c:pt>
                <c:pt idx="155">
                  <c:v>42681</c:v>
                </c:pt>
                <c:pt idx="156">
                  <c:v>42682</c:v>
                </c:pt>
                <c:pt idx="157">
                  <c:v>42683</c:v>
                </c:pt>
                <c:pt idx="158">
                  <c:v>42684</c:v>
                </c:pt>
                <c:pt idx="159">
                  <c:v>42685</c:v>
                </c:pt>
                <c:pt idx="160">
                  <c:v>42688</c:v>
                </c:pt>
                <c:pt idx="161">
                  <c:v>42689</c:v>
                </c:pt>
                <c:pt idx="162">
                  <c:v>42690</c:v>
                </c:pt>
                <c:pt idx="163">
                  <c:v>42691</c:v>
                </c:pt>
                <c:pt idx="164">
                  <c:v>42692</c:v>
                </c:pt>
                <c:pt idx="165">
                  <c:v>42695</c:v>
                </c:pt>
                <c:pt idx="166">
                  <c:v>42696</c:v>
                </c:pt>
                <c:pt idx="167">
                  <c:v>42697</c:v>
                </c:pt>
                <c:pt idx="168">
                  <c:v>42698</c:v>
                </c:pt>
                <c:pt idx="169">
                  <c:v>42699</c:v>
                </c:pt>
                <c:pt idx="170">
                  <c:v>42702</c:v>
                </c:pt>
                <c:pt idx="171">
                  <c:v>42703</c:v>
                </c:pt>
                <c:pt idx="172">
                  <c:v>42704</c:v>
                </c:pt>
                <c:pt idx="173">
                  <c:v>42705</c:v>
                </c:pt>
                <c:pt idx="174">
                  <c:v>42706</c:v>
                </c:pt>
                <c:pt idx="175">
                  <c:v>42709</c:v>
                </c:pt>
                <c:pt idx="176">
                  <c:v>42710</c:v>
                </c:pt>
                <c:pt idx="177">
                  <c:v>42711</c:v>
                </c:pt>
                <c:pt idx="178">
                  <c:v>42712</c:v>
                </c:pt>
                <c:pt idx="179">
                  <c:v>42713</c:v>
                </c:pt>
                <c:pt idx="180">
                  <c:v>42716</c:v>
                </c:pt>
                <c:pt idx="181">
                  <c:v>42717</c:v>
                </c:pt>
                <c:pt idx="182">
                  <c:v>42718</c:v>
                </c:pt>
                <c:pt idx="183">
                  <c:v>42719</c:v>
                </c:pt>
                <c:pt idx="184">
                  <c:v>42720</c:v>
                </c:pt>
                <c:pt idx="185">
                  <c:v>42723</c:v>
                </c:pt>
                <c:pt idx="186">
                  <c:v>42724</c:v>
                </c:pt>
                <c:pt idx="187">
                  <c:v>42725</c:v>
                </c:pt>
                <c:pt idx="188">
                  <c:v>42726</c:v>
                </c:pt>
                <c:pt idx="189">
                  <c:v>42727</c:v>
                </c:pt>
                <c:pt idx="190">
                  <c:v>42732</c:v>
                </c:pt>
                <c:pt idx="191">
                  <c:v>42733</c:v>
                </c:pt>
                <c:pt idx="192">
                  <c:v>42734</c:v>
                </c:pt>
                <c:pt idx="193">
                  <c:v>42738</c:v>
                </c:pt>
                <c:pt idx="194">
                  <c:v>42739</c:v>
                </c:pt>
                <c:pt idx="195">
                  <c:v>42740</c:v>
                </c:pt>
                <c:pt idx="196">
                  <c:v>42741</c:v>
                </c:pt>
                <c:pt idx="197">
                  <c:v>42744</c:v>
                </c:pt>
                <c:pt idx="198">
                  <c:v>42745</c:v>
                </c:pt>
                <c:pt idx="199">
                  <c:v>42746</c:v>
                </c:pt>
                <c:pt idx="200">
                  <c:v>42747</c:v>
                </c:pt>
                <c:pt idx="201">
                  <c:v>42748</c:v>
                </c:pt>
                <c:pt idx="202">
                  <c:v>42751</c:v>
                </c:pt>
                <c:pt idx="203">
                  <c:v>42752</c:v>
                </c:pt>
                <c:pt idx="204">
                  <c:v>42753</c:v>
                </c:pt>
                <c:pt idx="205">
                  <c:v>42754</c:v>
                </c:pt>
                <c:pt idx="206">
                  <c:v>42755</c:v>
                </c:pt>
                <c:pt idx="207">
                  <c:v>42758</c:v>
                </c:pt>
                <c:pt idx="208">
                  <c:v>42759</c:v>
                </c:pt>
                <c:pt idx="209">
                  <c:v>42760</c:v>
                </c:pt>
                <c:pt idx="210">
                  <c:v>42761</c:v>
                </c:pt>
                <c:pt idx="211">
                  <c:v>42762</c:v>
                </c:pt>
                <c:pt idx="212">
                  <c:v>42765</c:v>
                </c:pt>
                <c:pt idx="213">
                  <c:v>42766</c:v>
                </c:pt>
                <c:pt idx="214">
                  <c:v>42767</c:v>
                </c:pt>
                <c:pt idx="215">
                  <c:v>42768</c:v>
                </c:pt>
                <c:pt idx="216">
                  <c:v>42769</c:v>
                </c:pt>
                <c:pt idx="217">
                  <c:v>42772</c:v>
                </c:pt>
                <c:pt idx="218">
                  <c:v>42773</c:v>
                </c:pt>
                <c:pt idx="219">
                  <c:v>42774</c:v>
                </c:pt>
                <c:pt idx="220">
                  <c:v>42775</c:v>
                </c:pt>
                <c:pt idx="221">
                  <c:v>42776</c:v>
                </c:pt>
                <c:pt idx="222">
                  <c:v>42779</c:v>
                </c:pt>
                <c:pt idx="223">
                  <c:v>42780</c:v>
                </c:pt>
                <c:pt idx="224">
                  <c:v>42781</c:v>
                </c:pt>
                <c:pt idx="225">
                  <c:v>42782</c:v>
                </c:pt>
                <c:pt idx="226">
                  <c:v>42783</c:v>
                </c:pt>
                <c:pt idx="227">
                  <c:v>42786</c:v>
                </c:pt>
                <c:pt idx="228">
                  <c:v>42787</c:v>
                </c:pt>
                <c:pt idx="229">
                  <c:v>42788</c:v>
                </c:pt>
                <c:pt idx="230">
                  <c:v>42789</c:v>
                </c:pt>
                <c:pt idx="231">
                  <c:v>42790</c:v>
                </c:pt>
                <c:pt idx="232">
                  <c:v>42793</c:v>
                </c:pt>
                <c:pt idx="233">
                  <c:v>42794</c:v>
                </c:pt>
                <c:pt idx="234">
                  <c:v>42795</c:v>
                </c:pt>
                <c:pt idx="235">
                  <c:v>42796</c:v>
                </c:pt>
                <c:pt idx="236">
                  <c:v>42797</c:v>
                </c:pt>
                <c:pt idx="237">
                  <c:v>42800</c:v>
                </c:pt>
                <c:pt idx="238">
                  <c:v>42801</c:v>
                </c:pt>
                <c:pt idx="239">
                  <c:v>42802</c:v>
                </c:pt>
                <c:pt idx="240">
                  <c:v>42803</c:v>
                </c:pt>
                <c:pt idx="241">
                  <c:v>42804</c:v>
                </c:pt>
                <c:pt idx="242">
                  <c:v>42807</c:v>
                </c:pt>
                <c:pt idx="243">
                  <c:v>42808</c:v>
                </c:pt>
                <c:pt idx="244">
                  <c:v>42809</c:v>
                </c:pt>
                <c:pt idx="245">
                  <c:v>42810</c:v>
                </c:pt>
                <c:pt idx="246">
                  <c:v>42811</c:v>
                </c:pt>
                <c:pt idx="247">
                  <c:v>42814</c:v>
                </c:pt>
                <c:pt idx="248">
                  <c:v>42815</c:v>
                </c:pt>
                <c:pt idx="249">
                  <c:v>42816</c:v>
                </c:pt>
                <c:pt idx="250">
                  <c:v>42817</c:v>
                </c:pt>
                <c:pt idx="251">
                  <c:v>42818</c:v>
                </c:pt>
                <c:pt idx="252">
                  <c:v>42821</c:v>
                </c:pt>
                <c:pt idx="253">
                  <c:v>42822</c:v>
                </c:pt>
                <c:pt idx="254">
                  <c:v>42823</c:v>
                </c:pt>
                <c:pt idx="255">
                  <c:v>42824</c:v>
                </c:pt>
                <c:pt idx="256">
                  <c:v>42825</c:v>
                </c:pt>
              </c:numCache>
            </c:numRef>
          </c:cat>
          <c:val>
            <c:numRef>
              <c:f>'Rob_Audit Cmmtt'!$B$5745:$B$6001</c:f>
              <c:numCache>
                <c:formatCode>0</c:formatCode>
                <c:ptCount val="257"/>
                <c:pt idx="0">
                  <c:v>1519</c:v>
                </c:pt>
                <c:pt idx="1">
                  <c:v>1506</c:v>
                </c:pt>
                <c:pt idx="2">
                  <c:v>1490</c:v>
                </c:pt>
                <c:pt idx="3">
                  <c:v>1502</c:v>
                </c:pt>
                <c:pt idx="4">
                  <c:v>1528</c:v>
                </c:pt>
                <c:pt idx="5">
                  <c:v>1543</c:v>
                </c:pt>
                <c:pt idx="6">
                  <c:v>1575</c:v>
                </c:pt>
                <c:pt idx="7">
                  <c:v>1585</c:v>
                </c:pt>
                <c:pt idx="8">
                  <c:v>1546</c:v>
                </c:pt>
                <c:pt idx="9">
                  <c:v>1552</c:v>
                </c:pt>
                <c:pt idx="10">
                  <c:v>1552</c:v>
                </c:pt>
                <c:pt idx="11">
                  <c:v>1555</c:v>
                </c:pt>
                <c:pt idx="12">
                  <c:v>1565</c:v>
                </c:pt>
                <c:pt idx="13">
                  <c:v>1578</c:v>
                </c:pt>
                <c:pt idx="14">
                  <c:v>1565</c:v>
                </c:pt>
                <c:pt idx="15">
                  <c:v>1557</c:v>
                </c:pt>
                <c:pt idx="16">
                  <c:v>1571</c:v>
                </c:pt>
                <c:pt idx="17">
                  <c:v>1589</c:v>
                </c:pt>
                <c:pt idx="18">
                  <c:v>1573</c:v>
                </c:pt>
                <c:pt idx="19">
                  <c:v>1578</c:v>
                </c:pt>
                <c:pt idx="20">
                  <c:v>1588</c:v>
                </c:pt>
                <c:pt idx="21">
                  <c:v>1588</c:v>
                </c:pt>
                <c:pt idx="22">
                  <c:v>1579</c:v>
                </c:pt>
                <c:pt idx="23">
                  <c:v>1587</c:v>
                </c:pt>
                <c:pt idx="24">
                  <c:v>1617</c:v>
                </c:pt>
                <c:pt idx="25">
                  <c:v>1649</c:v>
                </c:pt>
                <c:pt idx="26">
                  <c:v>1635</c:v>
                </c:pt>
                <c:pt idx="27">
                  <c:v>1660</c:v>
                </c:pt>
                <c:pt idx="28">
                  <c:v>1671</c:v>
                </c:pt>
                <c:pt idx="29">
                  <c:v>1678</c:v>
                </c:pt>
                <c:pt idx="30">
                  <c:v>1680</c:v>
                </c:pt>
                <c:pt idx="31">
                  <c:v>1686</c:v>
                </c:pt>
                <c:pt idx="32">
                  <c:v>1699</c:v>
                </c:pt>
                <c:pt idx="33">
                  <c:v>1669</c:v>
                </c:pt>
                <c:pt idx="34">
                  <c:v>1638</c:v>
                </c:pt>
                <c:pt idx="35">
                  <c:v>1660</c:v>
                </c:pt>
                <c:pt idx="36">
                  <c:v>1643</c:v>
                </c:pt>
                <c:pt idx="37">
                  <c:v>1648</c:v>
                </c:pt>
                <c:pt idx="38">
                  <c:v>1642</c:v>
                </c:pt>
                <c:pt idx="39">
                  <c:v>1639</c:v>
                </c:pt>
                <c:pt idx="40">
                  <c:v>1640</c:v>
                </c:pt>
                <c:pt idx="41">
                  <c:v>1648</c:v>
                </c:pt>
                <c:pt idx="42">
                  <c:v>1640</c:v>
                </c:pt>
                <c:pt idx="43">
                  <c:v>1668</c:v>
                </c:pt>
                <c:pt idx="44">
                  <c:v>1656</c:v>
                </c:pt>
                <c:pt idx="45">
                  <c:v>1668</c:v>
                </c:pt>
                <c:pt idx="46" formatCode="General">
                  <c:v>1689</c:v>
                </c:pt>
                <c:pt idx="47" formatCode="General">
                  <c:v>1712</c:v>
                </c:pt>
                <c:pt idx="48" formatCode="General">
                  <c:v>1728</c:v>
                </c:pt>
                <c:pt idx="49" formatCode="General">
                  <c:v>1714</c:v>
                </c:pt>
                <c:pt idx="50" formatCode="General">
                  <c:v>1674</c:v>
                </c:pt>
                <c:pt idx="51" formatCode="General">
                  <c:v>1681</c:v>
                </c:pt>
                <c:pt idx="52" formatCode="General">
                  <c:v>1651</c:v>
                </c:pt>
                <c:pt idx="53" formatCode="General">
                  <c:v>1646</c:v>
                </c:pt>
                <c:pt idx="54" formatCode="General">
                  <c:v>1657</c:v>
                </c:pt>
                <c:pt idx="55" formatCode="General">
                  <c:v>1674</c:v>
                </c:pt>
                <c:pt idx="56" formatCode="General">
                  <c:v>1693</c:v>
                </c:pt>
                <c:pt idx="57" formatCode="General">
                  <c:v>1715</c:v>
                </c:pt>
                <c:pt idx="58" formatCode="General">
                  <c:v>1708</c:v>
                </c:pt>
                <c:pt idx="59" formatCode="General">
                  <c:v>1718</c:v>
                </c:pt>
                <c:pt idx="60" formatCode="General">
                  <c:v>1669</c:v>
                </c:pt>
                <c:pt idx="61" formatCode="General">
                  <c:v>1664</c:v>
                </c:pt>
                <c:pt idx="62" formatCode="General">
                  <c:v>1703</c:v>
                </c:pt>
                <c:pt idx="63" formatCode="General">
                  <c:v>1722</c:v>
                </c:pt>
                <c:pt idx="64" formatCode="General">
                  <c:v>1717</c:v>
                </c:pt>
                <c:pt idx="65" formatCode="General">
                  <c:v>1745</c:v>
                </c:pt>
                <c:pt idx="66" formatCode="General">
                  <c:v>1768</c:v>
                </c:pt>
                <c:pt idx="67" formatCode="General">
                  <c:v>1759</c:v>
                </c:pt>
                <c:pt idx="68" formatCode="General">
                  <c:v>1749</c:v>
                </c:pt>
                <c:pt idx="69" formatCode="General">
                  <c:v>1762</c:v>
                </c:pt>
                <c:pt idx="70" formatCode="General">
                  <c:v>1797</c:v>
                </c:pt>
                <c:pt idx="71" formatCode="General">
                  <c:v>1829</c:v>
                </c:pt>
                <c:pt idx="72" formatCode="General">
                  <c:v>1809</c:v>
                </c:pt>
                <c:pt idx="73" formatCode="General">
                  <c:v>1816</c:v>
                </c:pt>
                <c:pt idx="74" formatCode="General">
                  <c:v>1842</c:v>
                </c:pt>
                <c:pt idx="75" formatCode="General">
                  <c:v>1819</c:v>
                </c:pt>
                <c:pt idx="76" formatCode="General">
                  <c:v>1814</c:v>
                </c:pt>
                <c:pt idx="77" formatCode="General">
                  <c:v>1812</c:v>
                </c:pt>
                <c:pt idx="78" formatCode="General">
                  <c:v>1817</c:v>
                </c:pt>
                <c:pt idx="79" formatCode="General">
                  <c:v>1818</c:v>
                </c:pt>
                <c:pt idx="80" formatCode="General">
                  <c:v>1788</c:v>
                </c:pt>
                <c:pt idx="81" formatCode="General">
                  <c:v>1786</c:v>
                </c:pt>
                <c:pt idx="82" formatCode="General">
                  <c:v>1811</c:v>
                </c:pt>
                <c:pt idx="83" formatCode="General">
                  <c:v>1804</c:v>
                </c:pt>
                <c:pt idx="84" formatCode="General">
                  <c:v>1837</c:v>
                </c:pt>
                <c:pt idx="85" formatCode="General">
                  <c:v>1871</c:v>
                </c:pt>
                <c:pt idx="86" formatCode="General">
                  <c:v>1842</c:v>
                </c:pt>
                <c:pt idx="87" formatCode="General">
                  <c:v>1853</c:v>
                </c:pt>
                <c:pt idx="88" formatCode="General">
                  <c:v>1853</c:v>
                </c:pt>
                <c:pt idx="89" formatCode="General">
                  <c:v>1846</c:v>
                </c:pt>
                <c:pt idx="90" formatCode="General">
                  <c:v>1853</c:v>
                </c:pt>
                <c:pt idx="91" formatCode="General">
                  <c:v>1855</c:v>
                </c:pt>
                <c:pt idx="92" formatCode="General">
                  <c:v>1848</c:v>
                </c:pt>
                <c:pt idx="93" formatCode="General">
                  <c:v>1850</c:v>
                </c:pt>
                <c:pt idx="94" formatCode="General">
                  <c:v>1841</c:v>
                </c:pt>
                <c:pt idx="95" formatCode="General">
                  <c:v>1835</c:v>
                </c:pt>
                <c:pt idx="96" formatCode="General">
                  <c:v>1834</c:v>
                </c:pt>
                <c:pt idx="97" formatCode="General">
                  <c:v>1810</c:v>
                </c:pt>
                <c:pt idx="98" formatCode="General">
                  <c:v>1785</c:v>
                </c:pt>
                <c:pt idx="99" formatCode="General">
                  <c:v>1823</c:v>
                </c:pt>
                <c:pt idx="100" formatCode="General">
                  <c:v>1815</c:v>
                </c:pt>
                <c:pt idx="101" formatCode="General">
                  <c:v>1831</c:v>
                </c:pt>
                <c:pt idx="102" formatCode="General">
                  <c:v>1821</c:v>
                </c:pt>
                <c:pt idx="103" formatCode="General">
                  <c:v>1810</c:v>
                </c:pt>
                <c:pt idx="104" formatCode="General">
                  <c:v>1797</c:v>
                </c:pt>
                <c:pt idx="105" formatCode="General">
                  <c:v>1819</c:v>
                </c:pt>
                <c:pt idx="106" formatCode="General">
                  <c:v>1816</c:v>
                </c:pt>
                <c:pt idx="107" formatCode="General">
                  <c:v>1828</c:v>
                </c:pt>
                <c:pt idx="108" formatCode="General">
                  <c:v>1852</c:v>
                </c:pt>
                <c:pt idx="109" formatCode="General">
                  <c:v>1865</c:v>
                </c:pt>
                <c:pt idx="110" formatCode="General">
                  <c:v>1877</c:v>
                </c:pt>
                <c:pt idx="111" formatCode="General">
                  <c:v>1889</c:v>
                </c:pt>
                <c:pt idx="112" formatCode="General">
                  <c:v>1912</c:v>
                </c:pt>
                <c:pt idx="113" formatCode="General">
                  <c:v>1927</c:v>
                </c:pt>
                <c:pt idx="114" formatCode="General">
                  <c:v>1909</c:v>
                </c:pt>
                <c:pt idx="115" formatCode="General">
                  <c:v>1926</c:v>
                </c:pt>
                <c:pt idx="116" formatCode="General">
                  <c:v>1943</c:v>
                </c:pt>
                <c:pt idx="117" formatCode="General">
                  <c:v>1942</c:v>
                </c:pt>
                <c:pt idx="118" formatCode="General">
                  <c:v>1936</c:v>
                </c:pt>
                <c:pt idx="119" formatCode="General">
                  <c:v>1937</c:v>
                </c:pt>
                <c:pt idx="120" formatCode="General">
                  <c:v>1960</c:v>
                </c:pt>
                <c:pt idx="121" formatCode="General">
                  <c:v>1955</c:v>
                </c:pt>
                <c:pt idx="122" formatCode="General">
                  <c:v>1986</c:v>
                </c:pt>
                <c:pt idx="123" formatCode="General">
                  <c:v>2002</c:v>
                </c:pt>
                <c:pt idx="124" formatCode="General">
                  <c:v>1966</c:v>
                </c:pt>
                <c:pt idx="125" formatCode="General">
                  <c:v>1975</c:v>
                </c:pt>
                <c:pt idx="126" formatCode="General">
                  <c:v>1997</c:v>
                </c:pt>
                <c:pt idx="127" formatCode="General">
                  <c:v>1996</c:v>
                </c:pt>
                <c:pt idx="128" formatCode="General">
                  <c:v>2010</c:v>
                </c:pt>
                <c:pt idx="129" formatCode="General">
                  <c:v>2004</c:v>
                </c:pt>
                <c:pt idx="130" formatCode="General">
                  <c:v>2004</c:v>
                </c:pt>
                <c:pt idx="131" formatCode="General">
                  <c:v>1986</c:v>
                </c:pt>
                <c:pt idx="132" formatCode="General">
                  <c:v>1990</c:v>
                </c:pt>
                <c:pt idx="133" formatCode="General">
                  <c:v>2012</c:v>
                </c:pt>
                <c:pt idx="134" formatCode="General">
                  <c:v>2029</c:v>
                </c:pt>
                <c:pt idx="135" formatCode="General">
                  <c:v>2020</c:v>
                </c:pt>
                <c:pt idx="136" formatCode="General">
                  <c:v>2060</c:v>
                </c:pt>
                <c:pt idx="137" formatCode="General">
                  <c:v>2070</c:v>
                </c:pt>
                <c:pt idx="138" formatCode="General">
                  <c:v>2070</c:v>
                </c:pt>
                <c:pt idx="139" formatCode="General">
                  <c:v>2074</c:v>
                </c:pt>
                <c:pt idx="140" formatCode="General">
                  <c:v>2109</c:v>
                </c:pt>
                <c:pt idx="141" formatCode="General">
                  <c:v>2155</c:v>
                </c:pt>
                <c:pt idx="142" formatCode="General">
                  <c:v>2129</c:v>
                </c:pt>
                <c:pt idx="143" formatCode="General">
                  <c:v>2120</c:v>
                </c:pt>
                <c:pt idx="144" formatCode="General">
                  <c:v>2153</c:v>
                </c:pt>
                <c:pt idx="145" formatCode="General">
                  <c:v>2161</c:v>
                </c:pt>
                <c:pt idx="146" formatCode="General">
                  <c:v>2178</c:v>
                </c:pt>
                <c:pt idx="147" formatCode="General">
                  <c:v>2178</c:v>
                </c:pt>
                <c:pt idx="148" formatCode="General">
                  <c:v>2175</c:v>
                </c:pt>
                <c:pt idx="149" formatCode="General">
                  <c:v>2187</c:v>
                </c:pt>
                <c:pt idx="150" formatCode="General">
                  <c:v>2184</c:v>
                </c:pt>
                <c:pt idx="151" formatCode="General">
                  <c:v>2158</c:v>
                </c:pt>
                <c:pt idx="152" formatCode="General">
                  <c:v>2164</c:v>
                </c:pt>
                <c:pt idx="153" formatCode="General">
                  <c:v>2166</c:v>
                </c:pt>
                <c:pt idx="154" formatCode="General">
                  <c:v>2188</c:v>
                </c:pt>
                <c:pt idx="155" formatCode="General">
                  <c:v>2194</c:v>
                </c:pt>
                <c:pt idx="156" formatCode="General">
                  <c:v>2085</c:v>
                </c:pt>
                <c:pt idx="157" formatCode="General">
                  <c:v>2133</c:v>
                </c:pt>
                <c:pt idx="158" formatCode="General">
                  <c:v>2077</c:v>
                </c:pt>
                <c:pt idx="159" formatCode="General">
                  <c:v>2027</c:v>
                </c:pt>
                <c:pt idx="160" formatCode="General">
                  <c:v>2099</c:v>
                </c:pt>
                <c:pt idx="161" formatCode="General">
                  <c:v>2136</c:v>
                </c:pt>
                <c:pt idx="162" formatCode="General">
                  <c:v>2163</c:v>
                </c:pt>
                <c:pt idx="163" formatCode="General">
                  <c:v>2163</c:v>
                </c:pt>
                <c:pt idx="164" formatCode="General">
                  <c:v>2152</c:v>
                </c:pt>
                <c:pt idx="165" formatCode="General">
                  <c:v>2099</c:v>
                </c:pt>
                <c:pt idx="166" formatCode="General">
                  <c:v>2089</c:v>
                </c:pt>
                <c:pt idx="167" formatCode="General">
                  <c:v>2044</c:v>
                </c:pt>
                <c:pt idx="168" formatCode="General">
                  <c:v>2010</c:v>
                </c:pt>
                <c:pt idx="169" formatCode="General">
                  <c:v>2032</c:v>
                </c:pt>
                <c:pt idx="170" formatCode="General">
                  <c:v>2078</c:v>
                </c:pt>
                <c:pt idx="171" formatCode="General">
                  <c:v>2046</c:v>
                </c:pt>
                <c:pt idx="172" formatCode="General">
                  <c:v>2026</c:v>
                </c:pt>
                <c:pt idx="173" formatCode="General">
                  <c:v>1983</c:v>
                </c:pt>
                <c:pt idx="174" formatCode="General">
                  <c:v>2043</c:v>
                </c:pt>
                <c:pt idx="175" formatCode="General">
                  <c:v>2043</c:v>
                </c:pt>
                <c:pt idx="176" formatCode="General">
                  <c:v>2032</c:v>
                </c:pt>
                <c:pt idx="177" formatCode="General">
                  <c:v>2021</c:v>
                </c:pt>
                <c:pt idx="178" formatCode="General">
                  <c:v>2011</c:v>
                </c:pt>
                <c:pt idx="179" formatCode="General">
                  <c:v>1989</c:v>
                </c:pt>
                <c:pt idx="180">
                  <c:v>2017</c:v>
                </c:pt>
                <c:pt idx="181">
                  <c:v>2046</c:v>
                </c:pt>
                <c:pt idx="182">
                  <c:v>2053</c:v>
                </c:pt>
                <c:pt idx="183">
                  <c:v>2056</c:v>
                </c:pt>
                <c:pt idx="184">
                  <c:v>2083</c:v>
                </c:pt>
                <c:pt idx="185">
                  <c:v>2129</c:v>
                </c:pt>
                <c:pt idx="186">
                  <c:v>2123</c:v>
                </c:pt>
                <c:pt idx="187">
                  <c:v>2113</c:v>
                </c:pt>
                <c:pt idx="188">
                  <c:v>2064</c:v>
                </c:pt>
                <c:pt idx="189">
                  <c:v>2089</c:v>
                </c:pt>
                <c:pt idx="190">
                  <c:v>2077</c:v>
                </c:pt>
                <c:pt idx="191">
                  <c:v>2116</c:v>
                </c:pt>
                <c:pt idx="192">
                  <c:v>2138</c:v>
                </c:pt>
                <c:pt idx="193">
                  <c:v>2124</c:v>
                </c:pt>
                <c:pt idx="194">
                  <c:v>2165</c:v>
                </c:pt>
                <c:pt idx="195">
                  <c:v>2154</c:v>
                </c:pt>
                <c:pt idx="196">
                  <c:v>2140</c:v>
                </c:pt>
                <c:pt idx="197">
                  <c:v>2141</c:v>
                </c:pt>
                <c:pt idx="198">
                  <c:v>2162</c:v>
                </c:pt>
                <c:pt idx="199">
                  <c:v>2218</c:v>
                </c:pt>
                <c:pt idx="200">
                  <c:v>2198</c:v>
                </c:pt>
                <c:pt idx="201">
                  <c:v>2202</c:v>
                </c:pt>
                <c:pt idx="202">
                  <c:v>2233</c:v>
                </c:pt>
                <c:pt idx="203">
                  <c:v>2238</c:v>
                </c:pt>
                <c:pt idx="204">
                  <c:v>2245</c:v>
                </c:pt>
                <c:pt idx="205">
                  <c:v>2261</c:v>
                </c:pt>
                <c:pt idx="206">
                  <c:v>2261</c:v>
                </c:pt>
                <c:pt idx="207">
                  <c:v>2248</c:v>
                </c:pt>
                <c:pt idx="208">
                  <c:v>2212</c:v>
                </c:pt>
                <c:pt idx="209">
                  <c:v>2231</c:v>
                </c:pt>
                <c:pt idx="210">
                  <c:v>2210</c:v>
                </c:pt>
                <c:pt idx="211">
                  <c:v>2238</c:v>
                </c:pt>
                <c:pt idx="212">
                  <c:v>2222</c:v>
                </c:pt>
                <c:pt idx="213">
                  <c:v>2222</c:v>
                </c:pt>
                <c:pt idx="214">
                  <c:v>2257</c:v>
                </c:pt>
                <c:pt idx="215">
                  <c:v>2201</c:v>
                </c:pt>
                <c:pt idx="216">
                  <c:v>2197</c:v>
                </c:pt>
                <c:pt idx="217">
                  <c:v>2181</c:v>
                </c:pt>
                <c:pt idx="218">
                  <c:v>2172</c:v>
                </c:pt>
                <c:pt idx="219">
                  <c:v>2136</c:v>
                </c:pt>
                <c:pt idx="220">
                  <c:v>2157</c:v>
                </c:pt>
                <c:pt idx="221">
                  <c:v>2159</c:v>
                </c:pt>
                <c:pt idx="222">
                  <c:v>2139</c:v>
                </c:pt>
                <c:pt idx="223">
                  <c:v>2128</c:v>
                </c:pt>
                <c:pt idx="224">
                  <c:v>2148</c:v>
                </c:pt>
                <c:pt idx="225">
                  <c:v>2179</c:v>
                </c:pt>
                <c:pt idx="226">
                  <c:v>2174</c:v>
                </c:pt>
                <c:pt idx="227">
                  <c:v>2186</c:v>
                </c:pt>
                <c:pt idx="228">
                  <c:v>2189</c:v>
                </c:pt>
                <c:pt idx="229">
                  <c:v>2161</c:v>
                </c:pt>
                <c:pt idx="230">
                  <c:v>2155</c:v>
                </c:pt>
                <c:pt idx="231">
                  <c:v>2126</c:v>
                </c:pt>
                <c:pt idx="232">
                  <c:v>2100</c:v>
                </c:pt>
                <c:pt idx="233">
                  <c:v>2143</c:v>
                </c:pt>
                <c:pt idx="234">
                  <c:v>2149</c:v>
                </c:pt>
                <c:pt idx="235">
                  <c:v>2215</c:v>
                </c:pt>
                <c:pt idx="236">
                  <c:v>2194</c:v>
                </c:pt>
                <c:pt idx="237">
                  <c:v>2176</c:v>
                </c:pt>
                <c:pt idx="238">
                  <c:v>2169</c:v>
                </c:pt>
                <c:pt idx="239">
                  <c:v>2189</c:v>
                </c:pt>
                <c:pt idx="240">
                  <c:v>2182</c:v>
                </c:pt>
                <c:pt idx="241">
                  <c:v>2170</c:v>
                </c:pt>
                <c:pt idx="242">
                  <c:v>2164</c:v>
                </c:pt>
                <c:pt idx="243">
                  <c:v>2169</c:v>
                </c:pt>
                <c:pt idx="244">
                  <c:v>2180</c:v>
                </c:pt>
                <c:pt idx="245">
                  <c:v>2183</c:v>
                </c:pt>
                <c:pt idx="246">
                  <c:v>2184</c:v>
                </c:pt>
                <c:pt idx="247">
                  <c:v>2196</c:v>
                </c:pt>
                <c:pt idx="248">
                  <c:v>2171</c:v>
                </c:pt>
                <c:pt idx="249">
                  <c:v>2164</c:v>
                </c:pt>
                <c:pt idx="250">
                  <c:v>2163</c:v>
                </c:pt>
                <c:pt idx="251">
                  <c:v>2139</c:v>
                </c:pt>
                <c:pt idx="252">
                  <c:v>2186</c:v>
                </c:pt>
                <c:pt idx="253">
                  <c:v>2168</c:v>
                </c:pt>
                <c:pt idx="254">
                  <c:v>2171</c:v>
                </c:pt>
                <c:pt idx="255">
                  <c:v>2161</c:v>
                </c:pt>
                <c:pt idx="256">
                  <c:v>2149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804224"/>
        <c:axId val="40810112"/>
      </c:lineChart>
      <c:dateAx>
        <c:axId val="82804224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0810112"/>
        <c:crosses val="autoZero"/>
        <c:auto val="1"/>
        <c:lblOffset val="100"/>
        <c:baseTimeUnit val="days"/>
      </c:dateAx>
      <c:valAx>
        <c:axId val="40810112"/>
        <c:scaling>
          <c:orientation val="minMax"/>
          <c:max val="2300"/>
          <c:min val="140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82804224"/>
        <c:crosses val="autoZero"/>
        <c:crossBetween val="between"/>
        <c:majorUnit val="100"/>
      </c:valAx>
    </c:plotArea>
    <c:plotVisOnly val="1"/>
    <c:dispBlanksAs val="gap"/>
    <c:showDLblsOverMax val="0"/>
  </c:chart>
  <c:spPr>
    <a:solidFill>
      <a:schemeClr val="accent2">
        <a:lumMod val="40000"/>
        <a:lumOff val="60000"/>
      </a:schemeClr>
    </a:solidFill>
  </c:spPr>
  <c:txPr>
    <a:bodyPr/>
    <a:lstStyle/>
    <a:p>
      <a:pPr>
        <a:defRPr sz="11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583437994272"/>
          <c:y val="3.3306019674369997E-2"/>
          <c:w val="0.81478133507644401"/>
          <c:h val="0.71776582805198097"/>
        </c:manualLayout>
      </c:layout>
      <c:lineChart>
        <c:grouping val="standard"/>
        <c:varyColors val="0"/>
        <c:ser>
          <c:idx val="0"/>
          <c:order val="0"/>
          <c:marker>
            <c:symbol val="diamond"/>
            <c:size val="5"/>
          </c:marker>
          <c:cat>
            <c:numRef>
              <c:f>'Arb_Audit Cmmtt'!$B$5713:$B$5961</c:f>
              <c:numCache>
                <c:formatCode>d\-mmm\-yy</c:formatCode>
                <c:ptCount val="249"/>
                <c:pt idx="0">
                  <c:v>42461</c:v>
                </c:pt>
                <c:pt idx="1">
                  <c:v>42464</c:v>
                </c:pt>
                <c:pt idx="2">
                  <c:v>42465</c:v>
                </c:pt>
                <c:pt idx="3">
                  <c:v>42466</c:v>
                </c:pt>
                <c:pt idx="4">
                  <c:v>42467</c:v>
                </c:pt>
                <c:pt idx="5">
                  <c:v>42468</c:v>
                </c:pt>
                <c:pt idx="6">
                  <c:v>42471</c:v>
                </c:pt>
                <c:pt idx="7">
                  <c:v>42472</c:v>
                </c:pt>
                <c:pt idx="8">
                  <c:v>42473</c:v>
                </c:pt>
                <c:pt idx="9">
                  <c:v>42474</c:v>
                </c:pt>
                <c:pt idx="10">
                  <c:v>42475</c:v>
                </c:pt>
                <c:pt idx="11">
                  <c:v>42478</c:v>
                </c:pt>
                <c:pt idx="12">
                  <c:v>42479</c:v>
                </c:pt>
                <c:pt idx="13">
                  <c:v>42480</c:v>
                </c:pt>
                <c:pt idx="14">
                  <c:v>42481</c:v>
                </c:pt>
                <c:pt idx="15">
                  <c:v>42482</c:v>
                </c:pt>
                <c:pt idx="16">
                  <c:v>42483</c:v>
                </c:pt>
                <c:pt idx="17">
                  <c:v>42485</c:v>
                </c:pt>
                <c:pt idx="18">
                  <c:v>42486</c:v>
                </c:pt>
                <c:pt idx="19">
                  <c:v>42487</c:v>
                </c:pt>
                <c:pt idx="20">
                  <c:v>42488</c:v>
                </c:pt>
                <c:pt idx="21">
                  <c:v>42489</c:v>
                </c:pt>
                <c:pt idx="22">
                  <c:v>42492</c:v>
                </c:pt>
                <c:pt idx="23">
                  <c:v>42493</c:v>
                </c:pt>
                <c:pt idx="24">
                  <c:v>42494</c:v>
                </c:pt>
                <c:pt idx="25">
                  <c:v>42495</c:v>
                </c:pt>
                <c:pt idx="26">
                  <c:v>42496</c:v>
                </c:pt>
                <c:pt idx="27">
                  <c:v>42499</c:v>
                </c:pt>
                <c:pt idx="28">
                  <c:v>42500</c:v>
                </c:pt>
                <c:pt idx="29">
                  <c:v>42501</c:v>
                </c:pt>
                <c:pt idx="30">
                  <c:v>42502</c:v>
                </c:pt>
                <c:pt idx="31">
                  <c:v>42503</c:v>
                </c:pt>
                <c:pt idx="32">
                  <c:v>42506</c:v>
                </c:pt>
                <c:pt idx="33">
                  <c:v>42507</c:v>
                </c:pt>
                <c:pt idx="34">
                  <c:v>42508</c:v>
                </c:pt>
                <c:pt idx="35">
                  <c:v>42509</c:v>
                </c:pt>
                <c:pt idx="36">
                  <c:v>42510</c:v>
                </c:pt>
                <c:pt idx="37">
                  <c:v>42513</c:v>
                </c:pt>
                <c:pt idx="38">
                  <c:v>42514</c:v>
                </c:pt>
                <c:pt idx="39">
                  <c:v>42515</c:v>
                </c:pt>
                <c:pt idx="40">
                  <c:v>42516</c:v>
                </c:pt>
                <c:pt idx="41">
                  <c:v>42517</c:v>
                </c:pt>
                <c:pt idx="42">
                  <c:v>42520</c:v>
                </c:pt>
                <c:pt idx="43">
                  <c:v>42521</c:v>
                </c:pt>
                <c:pt idx="44">
                  <c:v>42522</c:v>
                </c:pt>
                <c:pt idx="45">
                  <c:v>42523</c:v>
                </c:pt>
                <c:pt idx="46">
                  <c:v>42524</c:v>
                </c:pt>
                <c:pt idx="47">
                  <c:v>42527</c:v>
                </c:pt>
                <c:pt idx="48">
                  <c:v>42528</c:v>
                </c:pt>
                <c:pt idx="49">
                  <c:v>42529</c:v>
                </c:pt>
                <c:pt idx="50">
                  <c:v>42530</c:v>
                </c:pt>
                <c:pt idx="51">
                  <c:v>42531</c:v>
                </c:pt>
                <c:pt idx="52">
                  <c:v>42534</c:v>
                </c:pt>
                <c:pt idx="53">
                  <c:v>42535</c:v>
                </c:pt>
                <c:pt idx="54">
                  <c:v>42536</c:v>
                </c:pt>
                <c:pt idx="55">
                  <c:v>42537</c:v>
                </c:pt>
                <c:pt idx="56">
                  <c:v>42538</c:v>
                </c:pt>
                <c:pt idx="57">
                  <c:v>42541</c:v>
                </c:pt>
                <c:pt idx="58">
                  <c:v>42542</c:v>
                </c:pt>
                <c:pt idx="59">
                  <c:v>42543</c:v>
                </c:pt>
                <c:pt idx="60">
                  <c:v>42544</c:v>
                </c:pt>
                <c:pt idx="61">
                  <c:v>42545</c:v>
                </c:pt>
                <c:pt idx="62">
                  <c:v>42548</c:v>
                </c:pt>
                <c:pt idx="63">
                  <c:v>42549</c:v>
                </c:pt>
                <c:pt idx="64">
                  <c:v>42550</c:v>
                </c:pt>
                <c:pt idx="65">
                  <c:v>42551</c:v>
                </c:pt>
                <c:pt idx="66">
                  <c:v>42552</c:v>
                </c:pt>
                <c:pt idx="67">
                  <c:v>42556</c:v>
                </c:pt>
                <c:pt idx="68">
                  <c:v>42557</c:v>
                </c:pt>
                <c:pt idx="69">
                  <c:v>42558</c:v>
                </c:pt>
                <c:pt idx="70">
                  <c:v>42559</c:v>
                </c:pt>
                <c:pt idx="71">
                  <c:v>42562</c:v>
                </c:pt>
                <c:pt idx="72">
                  <c:v>42563</c:v>
                </c:pt>
                <c:pt idx="73">
                  <c:v>42564</c:v>
                </c:pt>
                <c:pt idx="74">
                  <c:v>42565</c:v>
                </c:pt>
                <c:pt idx="75">
                  <c:v>42566</c:v>
                </c:pt>
                <c:pt idx="76">
                  <c:v>42569</c:v>
                </c:pt>
                <c:pt idx="77">
                  <c:v>42570</c:v>
                </c:pt>
                <c:pt idx="78">
                  <c:v>42571</c:v>
                </c:pt>
                <c:pt idx="79">
                  <c:v>42572</c:v>
                </c:pt>
                <c:pt idx="80">
                  <c:v>42573</c:v>
                </c:pt>
                <c:pt idx="81">
                  <c:v>42576</c:v>
                </c:pt>
                <c:pt idx="82">
                  <c:v>42577</c:v>
                </c:pt>
                <c:pt idx="83">
                  <c:v>42578</c:v>
                </c:pt>
                <c:pt idx="84">
                  <c:v>42579</c:v>
                </c:pt>
                <c:pt idx="85">
                  <c:v>42580</c:v>
                </c:pt>
                <c:pt idx="86">
                  <c:v>42583</c:v>
                </c:pt>
                <c:pt idx="87">
                  <c:v>42584</c:v>
                </c:pt>
                <c:pt idx="88">
                  <c:v>42585</c:v>
                </c:pt>
                <c:pt idx="89">
                  <c:v>42586</c:v>
                </c:pt>
                <c:pt idx="90">
                  <c:v>42587</c:v>
                </c:pt>
                <c:pt idx="91">
                  <c:v>42590</c:v>
                </c:pt>
                <c:pt idx="92">
                  <c:v>42591</c:v>
                </c:pt>
                <c:pt idx="93">
                  <c:v>42592</c:v>
                </c:pt>
                <c:pt idx="94">
                  <c:v>42593</c:v>
                </c:pt>
                <c:pt idx="95">
                  <c:v>42594</c:v>
                </c:pt>
                <c:pt idx="96">
                  <c:v>42597</c:v>
                </c:pt>
                <c:pt idx="97">
                  <c:v>42598</c:v>
                </c:pt>
                <c:pt idx="98">
                  <c:v>42599</c:v>
                </c:pt>
                <c:pt idx="99">
                  <c:v>42600</c:v>
                </c:pt>
                <c:pt idx="100">
                  <c:v>42601</c:v>
                </c:pt>
                <c:pt idx="101">
                  <c:v>42604</c:v>
                </c:pt>
                <c:pt idx="102">
                  <c:v>42605</c:v>
                </c:pt>
                <c:pt idx="103">
                  <c:v>42606</c:v>
                </c:pt>
                <c:pt idx="104">
                  <c:v>42607</c:v>
                </c:pt>
                <c:pt idx="105">
                  <c:v>42608</c:v>
                </c:pt>
                <c:pt idx="106">
                  <c:v>42611</c:v>
                </c:pt>
                <c:pt idx="107">
                  <c:v>42612</c:v>
                </c:pt>
                <c:pt idx="108">
                  <c:v>42613</c:v>
                </c:pt>
                <c:pt idx="109">
                  <c:v>42615</c:v>
                </c:pt>
                <c:pt idx="110">
                  <c:v>42619</c:v>
                </c:pt>
                <c:pt idx="111">
                  <c:v>42620</c:v>
                </c:pt>
                <c:pt idx="112">
                  <c:v>42622</c:v>
                </c:pt>
                <c:pt idx="113">
                  <c:v>42626</c:v>
                </c:pt>
                <c:pt idx="114">
                  <c:v>42627</c:v>
                </c:pt>
                <c:pt idx="115">
                  <c:v>42628</c:v>
                </c:pt>
                <c:pt idx="116">
                  <c:v>42629</c:v>
                </c:pt>
                <c:pt idx="117">
                  <c:v>42632</c:v>
                </c:pt>
                <c:pt idx="118">
                  <c:v>42633</c:v>
                </c:pt>
                <c:pt idx="119">
                  <c:v>42634</c:v>
                </c:pt>
                <c:pt idx="120">
                  <c:v>42635</c:v>
                </c:pt>
                <c:pt idx="121">
                  <c:v>42636</c:v>
                </c:pt>
                <c:pt idx="122">
                  <c:v>42639</c:v>
                </c:pt>
                <c:pt idx="123">
                  <c:v>42640</c:v>
                </c:pt>
                <c:pt idx="124">
                  <c:v>42641</c:v>
                </c:pt>
                <c:pt idx="125">
                  <c:v>42642</c:v>
                </c:pt>
                <c:pt idx="126">
                  <c:v>42643</c:v>
                </c:pt>
                <c:pt idx="127">
                  <c:v>42646</c:v>
                </c:pt>
                <c:pt idx="128">
                  <c:v>42647</c:v>
                </c:pt>
                <c:pt idx="129">
                  <c:v>42648</c:v>
                </c:pt>
                <c:pt idx="130">
                  <c:v>42649</c:v>
                </c:pt>
                <c:pt idx="131">
                  <c:v>42650</c:v>
                </c:pt>
                <c:pt idx="132">
                  <c:v>42654</c:v>
                </c:pt>
                <c:pt idx="133">
                  <c:v>42655</c:v>
                </c:pt>
                <c:pt idx="134">
                  <c:v>42656</c:v>
                </c:pt>
                <c:pt idx="135">
                  <c:v>42657</c:v>
                </c:pt>
                <c:pt idx="136">
                  <c:v>42660</c:v>
                </c:pt>
                <c:pt idx="137">
                  <c:v>42661</c:v>
                </c:pt>
                <c:pt idx="138">
                  <c:v>42662</c:v>
                </c:pt>
                <c:pt idx="139">
                  <c:v>42663</c:v>
                </c:pt>
                <c:pt idx="140">
                  <c:v>42664</c:v>
                </c:pt>
                <c:pt idx="141">
                  <c:v>42667</c:v>
                </c:pt>
                <c:pt idx="142">
                  <c:v>42668</c:v>
                </c:pt>
                <c:pt idx="143">
                  <c:v>42669</c:v>
                </c:pt>
                <c:pt idx="144">
                  <c:v>42670</c:v>
                </c:pt>
                <c:pt idx="145">
                  <c:v>42671</c:v>
                </c:pt>
                <c:pt idx="146">
                  <c:v>42675</c:v>
                </c:pt>
                <c:pt idx="147">
                  <c:v>42676</c:v>
                </c:pt>
                <c:pt idx="148">
                  <c:v>42677</c:v>
                </c:pt>
                <c:pt idx="149">
                  <c:v>42678</c:v>
                </c:pt>
                <c:pt idx="150">
                  <c:v>42681</c:v>
                </c:pt>
                <c:pt idx="151">
                  <c:v>42682</c:v>
                </c:pt>
                <c:pt idx="152">
                  <c:v>42683</c:v>
                </c:pt>
                <c:pt idx="153">
                  <c:v>42684</c:v>
                </c:pt>
                <c:pt idx="154">
                  <c:v>42685</c:v>
                </c:pt>
                <c:pt idx="155">
                  <c:v>42688</c:v>
                </c:pt>
                <c:pt idx="156">
                  <c:v>42689</c:v>
                </c:pt>
                <c:pt idx="157">
                  <c:v>42690</c:v>
                </c:pt>
                <c:pt idx="158">
                  <c:v>42691</c:v>
                </c:pt>
                <c:pt idx="159">
                  <c:v>42692</c:v>
                </c:pt>
                <c:pt idx="160">
                  <c:v>42695</c:v>
                </c:pt>
                <c:pt idx="161">
                  <c:v>42696</c:v>
                </c:pt>
                <c:pt idx="162">
                  <c:v>42697</c:v>
                </c:pt>
                <c:pt idx="163">
                  <c:v>42699</c:v>
                </c:pt>
                <c:pt idx="164">
                  <c:v>42702</c:v>
                </c:pt>
                <c:pt idx="165">
                  <c:v>42703</c:v>
                </c:pt>
                <c:pt idx="166">
                  <c:v>42704</c:v>
                </c:pt>
                <c:pt idx="167">
                  <c:v>42705</c:v>
                </c:pt>
                <c:pt idx="168">
                  <c:v>42706</c:v>
                </c:pt>
                <c:pt idx="169">
                  <c:v>42709</c:v>
                </c:pt>
                <c:pt idx="170">
                  <c:v>42710</c:v>
                </c:pt>
                <c:pt idx="171">
                  <c:v>42711</c:v>
                </c:pt>
                <c:pt idx="172">
                  <c:v>42712</c:v>
                </c:pt>
                <c:pt idx="173">
                  <c:v>42713</c:v>
                </c:pt>
                <c:pt idx="174">
                  <c:v>42716</c:v>
                </c:pt>
                <c:pt idx="175">
                  <c:v>42717</c:v>
                </c:pt>
                <c:pt idx="176">
                  <c:v>42718</c:v>
                </c:pt>
                <c:pt idx="177">
                  <c:v>42719</c:v>
                </c:pt>
                <c:pt idx="178">
                  <c:v>42720</c:v>
                </c:pt>
                <c:pt idx="179">
                  <c:v>42723</c:v>
                </c:pt>
                <c:pt idx="180">
                  <c:v>42724</c:v>
                </c:pt>
                <c:pt idx="181">
                  <c:v>42725</c:v>
                </c:pt>
                <c:pt idx="182">
                  <c:v>42726</c:v>
                </c:pt>
                <c:pt idx="183">
                  <c:v>42727</c:v>
                </c:pt>
                <c:pt idx="184">
                  <c:v>42731</c:v>
                </c:pt>
                <c:pt idx="185">
                  <c:v>42732</c:v>
                </c:pt>
                <c:pt idx="186">
                  <c:v>42733</c:v>
                </c:pt>
                <c:pt idx="187">
                  <c:v>42734</c:v>
                </c:pt>
                <c:pt idx="188">
                  <c:v>42738</c:v>
                </c:pt>
                <c:pt idx="189">
                  <c:v>42739</c:v>
                </c:pt>
                <c:pt idx="190">
                  <c:v>42740</c:v>
                </c:pt>
                <c:pt idx="191">
                  <c:v>42741</c:v>
                </c:pt>
                <c:pt idx="192">
                  <c:v>42744</c:v>
                </c:pt>
                <c:pt idx="193">
                  <c:v>42745</c:v>
                </c:pt>
                <c:pt idx="194">
                  <c:v>42746</c:v>
                </c:pt>
                <c:pt idx="195">
                  <c:v>42747</c:v>
                </c:pt>
                <c:pt idx="196">
                  <c:v>42748</c:v>
                </c:pt>
                <c:pt idx="197">
                  <c:v>42752</c:v>
                </c:pt>
                <c:pt idx="198">
                  <c:v>42753</c:v>
                </c:pt>
                <c:pt idx="199">
                  <c:v>42754</c:v>
                </c:pt>
                <c:pt idx="200">
                  <c:v>42755</c:v>
                </c:pt>
                <c:pt idx="201">
                  <c:v>42758</c:v>
                </c:pt>
                <c:pt idx="202">
                  <c:v>42759</c:v>
                </c:pt>
                <c:pt idx="203">
                  <c:v>42760</c:v>
                </c:pt>
                <c:pt idx="204">
                  <c:v>42761</c:v>
                </c:pt>
                <c:pt idx="205">
                  <c:v>42762</c:v>
                </c:pt>
                <c:pt idx="206">
                  <c:v>42766</c:v>
                </c:pt>
                <c:pt idx="207">
                  <c:v>42767</c:v>
                </c:pt>
                <c:pt idx="208">
                  <c:v>42768</c:v>
                </c:pt>
                <c:pt idx="209">
                  <c:v>42769</c:v>
                </c:pt>
                <c:pt idx="210">
                  <c:v>42772</c:v>
                </c:pt>
                <c:pt idx="211">
                  <c:v>42773</c:v>
                </c:pt>
                <c:pt idx="212">
                  <c:v>42774</c:v>
                </c:pt>
                <c:pt idx="213">
                  <c:v>42775</c:v>
                </c:pt>
                <c:pt idx="214">
                  <c:v>42776</c:v>
                </c:pt>
                <c:pt idx="215">
                  <c:v>42779</c:v>
                </c:pt>
                <c:pt idx="216">
                  <c:v>42780</c:v>
                </c:pt>
                <c:pt idx="217">
                  <c:v>42781</c:v>
                </c:pt>
                <c:pt idx="218">
                  <c:v>42782</c:v>
                </c:pt>
                <c:pt idx="219">
                  <c:v>42783</c:v>
                </c:pt>
                <c:pt idx="220">
                  <c:v>42787</c:v>
                </c:pt>
                <c:pt idx="221">
                  <c:v>42788</c:v>
                </c:pt>
                <c:pt idx="222">
                  <c:v>42789</c:v>
                </c:pt>
                <c:pt idx="223">
                  <c:v>42790</c:v>
                </c:pt>
                <c:pt idx="224">
                  <c:v>42793</c:v>
                </c:pt>
                <c:pt idx="225">
                  <c:v>42794</c:v>
                </c:pt>
                <c:pt idx="226">
                  <c:v>42795</c:v>
                </c:pt>
                <c:pt idx="227">
                  <c:v>42796</c:v>
                </c:pt>
                <c:pt idx="228">
                  <c:v>42797</c:v>
                </c:pt>
                <c:pt idx="229">
                  <c:v>42800</c:v>
                </c:pt>
                <c:pt idx="230">
                  <c:v>42801</c:v>
                </c:pt>
                <c:pt idx="231">
                  <c:v>42802</c:v>
                </c:pt>
                <c:pt idx="232">
                  <c:v>42803</c:v>
                </c:pt>
                <c:pt idx="233">
                  <c:v>42804</c:v>
                </c:pt>
                <c:pt idx="234">
                  <c:v>42807</c:v>
                </c:pt>
                <c:pt idx="235">
                  <c:v>42808</c:v>
                </c:pt>
                <c:pt idx="236">
                  <c:v>42809</c:v>
                </c:pt>
                <c:pt idx="237">
                  <c:v>42810</c:v>
                </c:pt>
                <c:pt idx="238">
                  <c:v>42811</c:v>
                </c:pt>
                <c:pt idx="239">
                  <c:v>42814</c:v>
                </c:pt>
                <c:pt idx="240">
                  <c:v>42815</c:v>
                </c:pt>
                <c:pt idx="241">
                  <c:v>42816</c:v>
                </c:pt>
                <c:pt idx="242">
                  <c:v>42817</c:v>
                </c:pt>
                <c:pt idx="243">
                  <c:v>42818</c:v>
                </c:pt>
                <c:pt idx="244">
                  <c:v>42821</c:v>
                </c:pt>
                <c:pt idx="245">
                  <c:v>42822</c:v>
                </c:pt>
                <c:pt idx="246">
                  <c:v>42823</c:v>
                </c:pt>
                <c:pt idx="247">
                  <c:v>42824</c:v>
                </c:pt>
                <c:pt idx="248">
                  <c:v>42825</c:v>
                </c:pt>
              </c:numCache>
            </c:numRef>
          </c:cat>
          <c:val>
            <c:numRef>
              <c:f>'Arb_Audit Cmmtt'!$C$5713:$C$5961</c:f>
              <c:numCache>
                <c:formatCode>0.00</c:formatCode>
                <c:ptCount val="249"/>
                <c:pt idx="0">
                  <c:v>129.35</c:v>
                </c:pt>
                <c:pt idx="1">
                  <c:v>124.95</c:v>
                </c:pt>
                <c:pt idx="2">
                  <c:v>123.05</c:v>
                </c:pt>
                <c:pt idx="3">
                  <c:v>123.65</c:v>
                </c:pt>
                <c:pt idx="4">
                  <c:v>121.95</c:v>
                </c:pt>
                <c:pt idx="5">
                  <c:v>122.55</c:v>
                </c:pt>
                <c:pt idx="6">
                  <c:v>125.25</c:v>
                </c:pt>
                <c:pt idx="7">
                  <c:v>126.3</c:v>
                </c:pt>
                <c:pt idx="8">
                  <c:v>123.6</c:v>
                </c:pt>
                <c:pt idx="9">
                  <c:v>125.1</c:v>
                </c:pt>
                <c:pt idx="10">
                  <c:v>124.85</c:v>
                </c:pt>
                <c:pt idx="11">
                  <c:v>125.95</c:v>
                </c:pt>
                <c:pt idx="12">
                  <c:v>125.95</c:v>
                </c:pt>
                <c:pt idx="13">
                  <c:v>127.9</c:v>
                </c:pt>
                <c:pt idx="14">
                  <c:v>128.69999999999999</c:v>
                </c:pt>
                <c:pt idx="15">
                  <c:v>124.1</c:v>
                </c:pt>
                <c:pt idx="16">
                  <c:v>123.35</c:v>
                </c:pt>
                <c:pt idx="17">
                  <c:v>123.55</c:v>
                </c:pt>
                <c:pt idx="18">
                  <c:v>125.75</c:v>
                </c:pt>
                <c:pt idx="19">
                  <c:v>121.5</c:v>
                </c:pt>
                <c:pt idx="20">
                  <c:v>120.95</c:v>
                </c:pt>
                <c:pt idx="21">
                  <c:v>121.5</c:v>
                </c:pt>
                <c:pt idx="22">
                  <c:v>119.65</c:v>
                </c:pt>
                <c:pt idx="23">
                  <c:v>119.25</c:v>
                </c:pt>
                <c:pt idx="24">
                  <c:v>119.7</c:v>
                </c:pt>
                <c:pt idx="25">
                  <c:v>121.5</c:v>
                </c:pt>
                <c:pt idx="26">
                  <c:v>124.5</c:v>
                </c:pt>
                <c:pt idx="27">
                  <c:v>126.45</c:v>
                </c:pt>
                <c:pt idx="28">
                  <c:v>128.75</c:v>
                </c:pt>
                <c:pt idx="29">
                  <c:v>129.75</c:v>
                </c:pt>
                <c:pt idx="30">
                  <c:v>130.05000000000001</c:v>
                </c:pt>
                <c:pt idx="31">
                  <c:v>130.1</c:v>
                </c:pt>
                <c:pt idx="32">
                  <c:v>133.6</c:v>
                </c:pt>
                <c:pt idx="33">
                  <c:v>132.69999999999999</c:v>
                </c:pt>
                <c:pt idx="34">
                  <c:v>130.1</c:v>
                </c:pt>
                <c:pt idx="35">
                  <c:v>123.95</c:v>
                </c:pt>
                <c:pt idx="36">
                  <c:v>124.7</c:v>
                </c:pt>
                <c:pt idx="37">
                  <c:v>122.15</c:v>
                </c:pt>
                <c:pt idx="38">
                  <c:v>121.8</c:v>
                </c:pt>
                <c:pt idx="39">
                  <c:v>121.4</c:v>
                </c:pt>
                <c:pt idx="40">
                  <c:v>121.5</c:v>
                </c:pt>
                <c:pt idx="41">
                  <c:v>121.3</c:v>
                </c:pt>
                <c:pt idx="42">
                  <c:v>121.55</c:v>
                </c:pt>
                <c:pt idx="43">
                  <c:v>121.55</c:v>
                </c:pt>
                <c:pt idx="44">
                  <c:v>123.85</c:v>
                </c:pt>
                <c:pt idx="45">
                  <c:v>125</c:v>
                </c:pt>
                <c:pt idx="46">
                  <c:v>129.05000000000001</c:v>
                </c:pt>
                <c:pt idx="47">
                  <c:v>133.6</c:v>
                </c:pt>
                <c:pt idx="48">
                  <c:v>134.15</c:v>
                </c:pt>
                <c:pt idx="49">
                  <c:v>141.65</c:v>
                </c:pt>
                <c:pt idx="50">
                  <c:v>135.85</c:v>
                </c:pt>
                <c:pt idx="51">
                  <c:v>138.85</c:v>
                </c:pt>
                <c:pt idx="52">
                  <c:v>139.30000000000001</c:v>
                </c:pt>
                <c:pt idx="53">
                  <c:v>137.05000000000001</c:v>
                </c:pt>
                <c:pt idx="54">
                  <c:v>140.1</c:v>
                </c:pt>
                <c:pt idx="55">
                  <c:v>141.44999999999999</c:v>
                </c:pt>
                <c:pt idx="56">
                  <c:v>142.85</c:v>
                </c:pt>
                <c:pt idx="57">
                  <c:v>141.30000000000001</c:v>
                </c:pt>
                <c:pt idx="58">
                  <c:v>140.94999999999999</c:v>
                </c:pt>
                <c:pt idx="59">
                  <c:v>139.69999999999999</c:v>
                </c:pt>
                <c:pt idx="60">
                  <c:v>142.9</c:v>
                </c:pt>
                <c:pt idx="61">
                  <c:v>137.15</c:v>
                </c:pt>
                <c:pt idx="62">
                  <c:v>136.05000000000001</c:v>
                </c:pt>
                <c:pt idx="63">
                  <c:v>140.6</c:v>
                </c:pt>
                <c:pt idx="64">
                  <c:v>144.44999999999999</c:v>
                </c:pt>
                <c:pt idx="65">
                  <c:v>145.65</c:v>
                </c:pt>
                <c:pt idx="66">
                  <c:v>146.4</c:v>
                </c:pt>
                <c:pt idx="67">
                  <c:v>145.55000000000001</c:v>
                </c:pt>
                <c:pt idx="68">
                  <c:v>143.30000000000001</c:v>
                </c:pt>
                <c:pt idx="69">
                  <c:v>141.80000000000001</c:v>
                </c:pt>
                <c:pt idx="70">
                  <c:v>144.1</c:v>
                </c:pt>
                <c:pt idx="71">
                  <c:v>149.30000000000001</c:v>
                </c:pt>
                <c:pt idx="72">
                  <c:v>147.4</c:v>
                </c:pt>
                <c:pt idx="73">
                  <c:v>147.65</c:v>
                </c:pt>
                <c:pt idx="74">
                  <c:v>152.15</c:v>
                </c:pt>
                <c:pt idx="75">
                  <c:v>147.55000000000001</c:v>
                </c:pt>
                <c:pt idx="76">
                  <c:v>149.44999999999999</c:v>
                </c:pt>
                <c:pt idx="77">
                  <c:v>146.55000000000001</c:v>
                </c:pt>
                <c:pt idx="78">
                  <c:v>147</c:v>
                </c:pt>
                <c:pt idx="79">
                  <c:v>146.85</c:v>
                </c:pt>
                <c:pt idx="80">
                  <c:v>141.9</c:v>
                </c:pt>
                <c:pt idx="81">
                  <c:v>141.1</c:v>
                </c:pt>
                <c:pt idx="82">
                  <c:v>141.6</c:v>
                </c:pt>
                <c:pt idx="83">
                  <c:v>141.19999999999999</c:v>
                </c:pt>
                <c:pt idx="84">
                  <c:v>142.15</c:v>
                </c:pt>
                <c:pt idx="85">
                  <c:v>146.19999999999999</c:v>
                </c:pt>
                <c:pt idx="86">
                  <c:v>146.75</c:v>
                </c:pt>
                <c:pt idx="87">
                  <c:v>144.6</c:v>
                </c:pt>
                <c:pt idx="88">
                  <c:v>143.85</c:v>
                </c:pt>
                <c:pt idx="89">
                  <c:v>145.69999999999999</c:v>
                </c:pt>
                <c:pt idx="90">
                  <c:v>146.15</c:v>
                </c:pt>
                <c:pt idx="91">
                  <c:v>144.80000000000001</c:v>
                </c:pt>
                <c:pt idx="92">
                  <c:v>144.75</c:v>
                </c:pt>
                <c:pt idx="93">
                  <c:v>142.35</c:v>
                </c:pt>
                <c:pt idx="94">
                  <c:v>141.15</c:v>
                </c:pt>
                <c:pt idx="95">
                  <c:v>140.35</c:v>
                </c:pt>
                <c:pt idx="96">
                  <c:v>140.55000000000001</c:v>
                </c:pt>
                <c:pt idx="97">
                  <c:v>140.75</c:v>
                </c:pt>
                <c:pt idx="98">
                  <c:v>138.1</c:v>
                </c:pt>
                <c:pt idx="99">
                  <c:v>141.44999999999999</c:v>
                </c:pt>
                <c:pt idx="100">
                  <c:v>141.6</c:v>
                </c:pt>
                <c:pt idx="101">
                  <c:v>146.4</c:v>
                </c:pt>
                <c:pt idx="102">
                  <c:v>147.25</c:v>
                </c:pt>
                <c:pt idx="103">
                  <c:v>143.1</c:v>
                </c:pt>
                <c:pt idx="104">
                  <c:v>144.44999999999999</c:v>
                </c:pt>
                <c:pt idx="105">
                  <c:v>144.85</c:v>
                </c:pt>
                <c:pt idx="106">
                  <c:v>145.1</c:v>
                </c:pt>
                <c:pt idx="107">
                  <c:v>146.05000000000001</c:v>
                </c:pt>
                <c:pt idx="108">
                  <c:v>147.05000000000001</c:v>
                </c:pt>
                <c:pt idx="109">
                  <c:v>151.4</c:v>
                </c:pt>
                <c:pt idx="110">
                  <c:v>153.75</c:v>
                </c:pt>
                <c:pt idx="111">
                  <c:v>155.1</c:v>
                </c:pt>
                <c:pt idx="112">
                  <c:v>151.15</c:v>
                </c:pt>
                <c:pt idx="113">
                  <c:v>148.4</c:v>
                </c:pt>
                <c:pt idx="114">
                  <c:v>148.9</c:v>
                </c:pt>
                <c:pt idx="115">
                  <c:v>148.9</c:v>
                </c:pt>
                <c:pt idx="116">
                  <c:v>148.4</c:v>
                </c:pt>
                <c:pt idx="117">
                  <c:v>152.80000000000001</c:v>
                </c:pt>
                <c:pt idx="118">
                  <c:v>156.80000000000001</c:v>
                </c:pt>
                <c:pt idx="119">
                  <c:v>156.55000000000001</c:v>
                </c:pt>
                <c:pt idx="120">
                  <c:v>155.25</c:v>
                </c:pt>
                <c:pt idx="121">
                  <c:v>151.4</c:v>
                </c:pt>
                <c:pt idx="122">
                  <c:v>153.55000000000001</c:v>
                </c:pt>
                <c:pt idx="123">
                  <c:v>153.69999999999999</c:v>
                </c:pt>
                <c:pt idx="124">
                  <c:v>153.1</c:v>
                </c:pt>
                <c:pt idx="125">
                  <c:v>150.15</c:v>
                </c:pt>
                <c:pt idx="126">
                  <c:v>151.55000000000001</c:v>
                </c:pt>
                <c:pt idx="127">
                  <c:v>147.55000000000001</c:v>
                </c:pt>
                <c:pt idx="128">
                  <c:v>147.44999999999999</c:v>
                </c:pt>
                <c:pt idx="129">
                  <c:v>148.19999999999999</c:v>
                </c:pt>
                <c:pt idx="130">
                  <c:v>146.4</c:v>
                </c:pt>
                <c:pt idx="131">
                  <c:v>148</c:v>
                </c:pt>
                <c:pt idx="132">
                  <c:v>150.80000000000001</c:v>
                </c:pt>
                <c:pt idx="133">
                  <c:v>152.1</c:v>
                </c:pt>
                <c:pt idx="134">
                  <c:v>152.69999999999999</c:v>
                </c:pt>
                <c:pt idx="135">
                  <c:v>155.4</c:v>
                </c:pt>
                <c:pt idx="136">
                  <c:v>157.1</c:v>
                </c:pt>
                <c:pt idx="137">
                  <c:v>158.75</c:v>
                </c:pt>
                <c:pt idx="138">
                  <c:v>157.85</c:v>
                </c:pt>
                <c:pt idx="139">
                  <c:v>155.9</c:v>
                </c:pt>
                <c:pt idx="140">
                  <c:v>156.1</c:v>
                </c:pt>
                <c:pt idx="141">
                  <c:v>157.9</c:v>
                </c:pt>
                <c:pt idx="142">
                  <c:v>164.5</c:v>
                </c:pt>
                <c:pt idx="143">
                  <c:v>163.69999999999999</c:v>
                </c:pt>
                <c:pt idx="144">
                  <c:v>164.8</c:v>
                </c:pt>
                <c:pt idx="145">
                  <c:v>165.5</c:v>
                </c:pt>
                <c:pt idx="146">
                  <c:v>165</c:v>
                </c:pt>
                <c:pt idx="147">
                  <c:v>166.45</c:v>
                </c:pt>
                <c:pt idx="148">
                  <c:v>169.2</c:v>
                </c:pt>
                <c:pt idx="149">
                  <c:v>174.9</c:v>
                </c:pt>
                <c:pt idx="150">
                  <c:v>177.95</c:v>
                </c:pt>
                <c:pt idx="151">
                  <c:v>171.2</c:v>
                </c:pt>
                <c:pt idx="152">
                  <c:v>173.8</c:v>
                </c:pt>
                <c:pt idx="153">
                  <c:v>165.65</c:v>
                </c:pt>
                <c:pt idx="154">
                  <c:v>163.1</c:v>
                </c:pt>
                <c:pt idx="155">
                  <c:v>165.45</c:v>
                </c:pt>
                <c:pt idx="156">
                  <c:v>165.3</c:v>
                </c:pt>
                <c:pt idx="157">
                  <c:v>164.4</c:v>
                </c:pt>
                <c:pt idx="158">
                  <c:v>159.30000000000001</c:v>
                </c:pt>
                <c:pt idx="159">
                  <c:v>162.1</c:v>
                </c:pt>
                <c:pt idx="160">
                  <c:v>163.30000000000001</c:v>
                </c:pt>
                <c:pt idx="161">
                  <c:v>161.85</c:v>
                </c:pt>
                <c:pt idx="162">
                  <c:v>157.69999999999999</c:v>
                </c:pt>
                <c:pt idx="163">
                  <c:v>155.4</c:v>
                </c:pt>
                <c:pt idx="164">
                  <c:v>156.65</c:v>
                </c:pt>
                <c:pt idx="165">
                  <c:v>153.05000000000001</c:v>
                </c:pt>
                <c:pt idx="166">
                  <c:v>150.6</c:v>
                </c:pt>
                <c:pt idx="167">
                  <c:v>144.9</c:v>
                </c:pt>
                <c:pt idx="168">
                  <c:v>145.80000000000001</c:v>
                </c:pt>
                <c:pt idx="169">
                  <c:v>144.5</c:v>
                </c:pt>
                <c:pt idx="170">
                  <c:v>142</c:v>
                </c:pt>
                <c:pt idx="171">
                  <c:v>141.69999999999999</c:v>
                </c:pt>
                <c:pt idx="172">
                  <c:v>141.4</c:v>
                </c:pt>
                <c:pt idx="173">
                  <c:v>139.35</c:v>
                </c:pt>
                <c:pt idx="174">
                  <c:v>142</c:v>
                </c:pt>
                <c:pt idx="175">
                  <c:v>142.85</c:v>
                </c:pt>
                <c:pt idx="176">
                  <c:v>144.15</c:v>
                </c:pt>
                <c:pt idx="177">
                  <c:v>142.19999999999999</c:v>
                </c:pt>
                <c:pt idx="178">
                  <c:v>142.44999999999999</c:v>
                </c:pt>
                <c:pt idx="179">
                  <c:v>144.25</c:v>
                </c:pt>
                <c:pt idx="180">
                  <c:v>143.85</c:v>
                </c:pt>
                <c:pt idx="181">
                  <c:v>144.55000000000001</c:v>
                </c:pt>
                <c:pt idx="182">
                  <c:v>139.1</c:v>
                </c:pt>
                <c:pt idx="183">
                  <c:v>136.15</c:v>
                </c:pt>
                <c:pt idx="184">
                  <c:v>134.19999999999999</c:v>
                </c:pt>
                <c:pt idx="185">
                  <c:v>133.5</c:v>
                </c:pt>
                <c:pt idx="186">
                  <c:v>135.44999999999999</c:v>
                </c:pt>
                <c:pt idx="187">
                  <c:v>137.05000000000001</c:v>
                </c:pt>
                <c:pt idx="188">
                  <c:v>137.4</c:v>
                </c:pt>
                <c:pt idx="189">
                  <c:v>141.80000000000001</c:v>
                </c:pt>
                <c:pt idx="190">
                  <c:v>143.75</c:v>
                </c:pt>
                <c:pt idx="191">
                  <c:v>142.85</c:v>
                </c:pt>
                <c:pt idx="192">
                  <c:v>144.19999999999999</c:v>
                </c:pt>
                <c:pt idx="193">
                  <c:v>147.69999999999999</c:v>
                </c:pt>
                <c:pt idx="194">
                  <c:v>149</c:v>
                </c:pt>
                <c:pt idx="195">
                  <c:v>149.6</c:v>
                </c:pt>
                <c:pt idx="196">
                  <c:v>149.30000000000001</c:v>
                </c:pt>
                <c:pt idx="197">
                  <c:v>149.9</c:v>
                </c:pt>
                <c:pt idx="198">
                  <c:v>149.19999999999999</c:v>
                </c:pt>
                <c:pt idx="199">
                  <c:v>150.75</c:v>
                </c:pt>
                <c:pt idx="200">
                  <c:v>153.19999999999999</c:v>
                </c:pt>
                <c:pt idx="201">
                  <c:v>155.4</c:v>
                </c:pt>
                <c:pt idx="202">
                  <c:v>154.80000000000001</c:v>
                </c:pt>
                <c:pt idx="203">
                  <c:v>152.9</c:v>
                </c:pt>
                <c:pt idx="204">
                  <c:v>151.44999999999999</c:v>
                </c:pt>
                <c:pt idx="205">
                  <c:v>152.4</c:v>
                </c:pt>
                <c:pt idx="206">
                  <c:v>149.55000000000001</c:v>
                </c:pt>
                <c:pt idx="207">
                  <c:v>152.55000000000001</c:v>
                </c:pt>
                <c:pt idx="208">
                  <c:v>148.5</c:v>
                </c:pt>
                <c:pt idx="209">
                  <c:v>148.69999999999999</c:v>
                </c:pt>
                <c:pt idx="210">
                  <c:v>146.55000000000001</c:v>
                </c:pt>
                <c:pt idx="211">
                  <c:v>145.05000000000001</c:v>
                </c:pt>
                <c:pt idx="212">
                  <c:v>145.30000000000001</c:v>
                </c:pt>
                <c:pt idx="213">
                  <c:v>147.6</c:v>
                </c:pt>
                <c:pt idx="214">
                  <c:v>148.15</c:v>
                </c:pt>
                <c:pt idx="215">
                  <c:v>146.55000000000001</c:v>
                </c:pt>
                <c:pt idx="216">
                  <c:v>145.94999999999999</c:v>
                </c:pt>
                <c:pt idx="217">
                  <c:v>146.94999999999999</c:v>
                </c:pt>
                <c:pt idx="218">
                  <c:v>148.4</c:v>
                </c:pt>
                <c:pt idx="219">
                  <c:v>149.55000000000001</c:v>
                </c:pt>
                <c:pt idx="220">
                  <c:v>151.85</c:v>
                </c:pt>
                <c:pt idx="221">
                  <c:v>150.9</c:v>
                </c:pt>
                <c:pt idx="222">
                  <c:v>149.94999999999999</c:v>
                </c:pt>
                <c:pt idx="223">
                  <c:v>146.25</c:v>
                </c:pt>
                <c:pt idx="224">
                  <c:v>141.1</c:v>
                </c:pt>
                <c:pt idx="225">
                  <c:v>142.6</c:v>
                </c:pt>
                <c:pt idx="226">
                  <c:v>144.80000000000001</c:v>
                </c:pt>
                <c:pt idx="227">
                  <c:v>144.35</c:v>
                </c:pt>
                <c:pt idx="228">
                  <c:v>143.30000000000001</c:v>
                </c:pt>
                <c:pt idx="229">
                  <c:v>141.44999999999999</c:v>
                </c:pt>
                <c:pt idx="230">
                  <c:v>140.69999999999999</c:v>
                </c:pt>
                <c:pt idx="231">
                  <c:v>141.75</c:v>
                </c:pt>
                <c:pt idx="232">
                  <c:v>140.44999999999999</c:v>
                </c:pt>
                <c:pt idx="233">
                  <c:v>141.35</c:v>
                </c:pt>
                <c:pt idx="234">
                  <c:v>142.35</c:v>
                </c:pt>
                <c:pt idx="235">
                  <c:v>141.25</c:v>
                </c:pt>
                <c:pt idx="236">
                  <c:v>140.9</c:v>
                </c:pt>
                <c:pt idx="237">
                  <c:v>141.44999999999999</c:v>
                </c:pt>
                <c:pt idx="238">
                  <c:v>142.05000000000001</c:v>
                </c:pt>
                <c:pt idx="239">
                  <c:v>145.25</c:v>
                </c:pt>
                <c:pt idx="240">
                  <c:v>144.75</c:v>
                </c:pt>
                <c:pt idx="241">
                  <c:v>141.69999999999999</c:v>
                </c:pt>
                <c:pt idx="242">
                  <c:v>140.5</c:v>
                </c:pt>
                <c:pt idx="243">
                  <c:v>137.6</c:v>
                </c:pt>
                <c:pt idx="244">
                  <c:v>139.19999999999999</c:v>
                </c:pt>
                <c:pt idx="245">
                  <c:v>138.85</c:v>
                </c:pt>
                <c:pt idx="246">
                  <c:v>139.30000000000001</c:v>
                </c:pt>
                <c:pt idx="247">
                  <c:v>139.30000000000001</c:v>
                </c:pt>
                <c:pt idx="248">
                  <c:v>139.30000000000001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234816"/>
        <c:axId val="40811840"/>
      </c:lineChart>
      <c:dateAx>
        <c:axId val="83234816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40811840"/>
        <c:crosses val="autoZero"/>
        <c:auto val="1"/>
        <c:lblOffset val="100"/>
        <c:baseTimeUnit val="days"/>
      </c:dateAx>
      <c:valAx>
        <c:axId val="40811840"/>
        <c:scaling>
          <c:orientation val="minMax"/>
          <c:min val="11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3234816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4">
        <a:lumMod val="40000"/>
        <a:lumOff val="60000"/>
      </a:schemeClr>
    </a:solidFill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Revenue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Sheet2!$B$2:$F$2</c:f>
              <c:strCache>
                <c:ptCount val="5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</c:strCache>
            </c:strRef>
          </c:cat>
          <c:val>
            <c:numRef>
              <c:f>Sheet2!$B$3:$F$3</c:f>
              <c:numCache>
                <c:formatCode>General</c:formatCode>
                <c:ptCount val="5"/>
                <c:pt idx="0">
                  <c:v>598</c:v>
                </c:pt>
                <c:pt idx="1">
                  <c:v>651</c:v>
                </c:pt>
                <c:pt idx="2">
                  <c:v>685</c:v>
                </c:pt>
                <c:pt idx="3">
                  <c:v>708</c:v>
                </c:pt>
                <c:pt idx="4">
                  <c:v>779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592960"/>
        <c:axId val="82538432"/>
      </c:barChart>
      <c:catAx>
        <c:axId val="111592960"/>
        <c:scaling>
          <c:orientation val="minMax"/>
        </c:scaling>
        <c:delete val="0"/>
        <c:axPos val="b"/>
        <c:majorTickMark val="out"/>
        <c:minorTickMark val="none"/>
        <c:tickLblPos val="nextTo"/>
        <c:crossAx val="82538432"/>
        <c:crosses val="autoZero"/>
        <c:auto val="1"/>
        <c:lblAlgn val="ctr"/>
        <c:lblOffset val="100"/>
        <c:noMultiLvlLbl val="0"/>
      </c:catAx>
      <c:valAx>
        <c:axId val="8253843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11592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Sheet2!$A$4</c:f>
              <c:strCache>
                <c:ptCount val="1"/>
                <c:pt idx="0">
                  <c:v>PAT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Sheet2!$B$2:$F$2</c:f>
              <c:strCache>
                <c:ptCount val="5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</c:strCache>
            </c:strRef>
          </c:cat>
          <c:val>
            <c:numRef>
              <c:f>Sheet2!$B$4:$F$4</c:f>
              <c:numCache>
                <c:formatCode>General</c:formatCode>
                <c:ptCount val="5"/>
                <c:pt idx="0">
                  <c:v>94</c:v>
                </c:pt>
                <c:pt idx="1">
                  <c:v>107</c:v>
                </c:pt>
                <c:pt idx="2">
                  <c:v>102</c:v>
                </c:pt>
                <c:pt idx="3">
                  <c:v>65</c:v>
                </c:pt>
                <c:pt idx="4">
                  <c:v>139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593472"/>
        <c:axId val="82540736"/>
      </c:barChart>
      <c:catAx>
        <c:axId val="111593472"/>
        <c:scaling>
          <c:orientation val="minMax"/>
        </c:scaling>
        <c:delete val="0"/>
        <c:axPos val="b"/>
        <c:majorTickMark val="out"/>
        <c:minorTickMark val="none"/>
        <c:tickLblPos val="nextTo"/>
        <c:crossAx val="82540736"/>
        <c:crosses val="autoZero"/>
        <c:auto val="1"/>
        <c:lblAlgn val="ctr"/>
        <c:lblOffset val="100"/>
        <c:noMultiLvlLbl val="0"/>
      </c:catAx>
      <c:valAx>
        <c:axId val="8254073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11593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Sheet2!$A$38</c:f>
              <c:strCache>
                <c:ptCount val="1"/>
                <c:pt idx="0">
                  <c:v>Share Price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Sheet2!$B$37:$G$37</c:f>
              <c:strCache>
                <c:ptCount val="6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13-Jul-17</c:v>
                </c:pt>
              </c:strCache>
            </c:strRef>
          </c:cat>
          <c:val>
            <c:numRef>
              <c:f>Sheet2!$B$38:$G$38</c:f>
              <c:numCache>
                <c:formatCode>General</c:formatCode>
                <c:ptCount val="6"/>
                <c:pt idx="0">
                  <c:v>147.5</c:v>
                </c:pt>
                <c:pt idx="1">
                  <c:v>95.4</c:v>
                </c:pt>
                <c:pt idx="2">
                  <c:v>90.6</c:v>
                </c:pt>
                <c:pt idx="3">
                  <c:v>89.8</c:v>
                </c:pt>
                <c:pt idx="4">
                  <c:v>125.9</c:v>
                </c:pt>
                <c:pt idx="5">
                  <c:v>145.19999999999999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928384"/>
        <c:axId val="126819072"/>
      </c:barChart>
      <c:catAx>
        <c:axId val="126928384"/>
        <c:scaling>
          <c:orientation val="minMax"/>
        </c:scaling>
        <c:delete val="0"/>
        <c:axPos val="b"/>
        <c:majorTickMark val="out"/>
        <c:minorTickMark val="none"/>
        <c:tickLblPos val="nextTo"/>
        <c:crossAx val="126819072"/>
        <c:crosses val="autoZero"/>
        <c:auto val="1"/>
        <c:lblAlgn val="ctr"/>
        <c:lblOffset val="100"/>
        <c:noMultiLvlLbl val="0"/>
      </c:catAx>
      <c:valAx>
        <c:axId val="1268190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6928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Sheet2!$A$41</c:f>
              <c:strCache>
                <c:ptCount val="1"/>
                <c:pt idx="0">
                  <c:v>Market Cap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accent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Sheet2!$B$40:$G$40</c:f>
              <c:strCache>
                <c:ptCount val="6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13-Jul-17</c:v>
                </c:pt>
              </c:strCache>
            </c:strRef>
          </c:cat>
          <c:val>
            <c:numRef>
              <c:f>Sheet2!$B$41:$G$41</c:f>
              <c:numCache>
                <c:formatCode>0</c:formatCode>
                <c:ptCount val="6"/>
                <c:pt idx="0">
                  <c:v>2754.8629575</c:v>
                </c:pt>
                <c:pt idx="1">
                  <c:v>1781.7893297999999</c:v>
                </c:pt>
                <c:pt idx="2">
                  <c:v>1692.1395522</c:v>
                </c:pt>
                <c:pt idx="3">
                  <c:v>1677.1979226000001</c:v>
                </c:pt>
                <c:pt idx="4">
                  <c:v>2351.4389583000002</c:v>
                </c:pt>
                <c:pt idx="5">
                  <c:v>2711.9057723999999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928896"/>
        <c:axId val="126820928"/>
      </c:barChart>
      <c:catAx>
        <c:axId val="126928896"/>
        <c:scaling>
          <c:orientation val="minMax"/>
        </c:scaling>
        <c:delete val="0"/>
        <c:axPos val="b"/>
        <c:majorTickMark val="out"/>
        <c:minorTickMark val="none"/>
        <c:tickLblPos val="nextTo"/>
        <c:crossAx val="126820928"/>
        <c:crosses val="autoZero"/>
        <c:auto val="1"/>
        <c:lblAlgn val="ctr"/>
        <c:lblOffset val="100"/>
        <c:noMultiLvlLbl val="0"/>
      </c:catAx>
      <c:valAx>
        <c:axId val="1268209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126928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181C3-A98A-4796-866B-C07DE9C82F50}" type="doc">
      <dgm:prSet loTypeId="urn:microsoft.com/office/officeart/2005/8/layout/orgChart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051CCA-C85B-4113-9DC6-99BAA5A748E0}">
      <dgm:prSet phldrT="[Text]" custT="1"/>
      <dgm:spPr/>
      <dgm:t>
        <a:bodyPr/>
        <a:lstStyle/>
        <a:p>
          <a:r>
            <a:rPr lang="en-US" sz="1800" dirty="0" smtClean="0"/>
            <a:t>Managing Director </a:t>
          </a:r>
        </a:p>
        <a:p>
          <a:r>
            <a:rPr lang="en-US" sz="2000" dirty="0" err="1" smtClean="0"/>
            <a:t>Mr</a:t>
          </a:r>
          <a:r>
            <a:rPr lang="en-US" sz="2000" dirty="0" smtClean="0"/>
            <a:t> Sanjiv Sarin</a:t>
          </a:r>
        </a:p>
      </dgm:t>
    </dgm:pt>
    <dgm:pt modelId="{D8FA2AF2-A86C-44F9-9C2F-7510603CB4B3}" type="parTrans" cxnId="{2B0BBF5A-40D4-4A1D-8A41-D5A35821BD66}">
      <dgm:prSet/>
      <dgm:spPr/>
      <dgm:t>
        <a:bodyPr/>
        <a:lstStyle/>
        <a:p>
          <a:endParaRPr lang="en-US"/>
        </a:p>
      </dgm:t>
    </dgm:pt>
    <dgm:pt modelId="{8F5D77C7-97B6-46DE-B13B-7D7D8863CFB0}" type="sibTrans" cxnId="{2B0BBF5A-40D4-4A1D-8A41-D5A35821BD66}">
      <dgm:prSet/>
      <dgm:spPr/>
      <dgm:t>
        <a:bodyPr/>
        <a:lstStyle/>
        <a:p>
          <a:endParaRPr lang="en-US"/>
        </a:p>
      </dgm:t>
    </dgm:pt>
    <dgm:pt modelId="{EF3D06E7-B2A5-44CB-98A6-430BF8397555}">
      <dgm:prSet phldrT="[Text]" custT="1"/>
      <dgm:spPr/>
      <dgm:t>
        <a:bodyPr/>
        <a:lstStyle/>
        <a:p>
          <a:pPr algn="r"/>
          <a:r>
            <a:rPr lang="en-US" sz="1600" dirty="0" smtClean="0"/>
            <a:t>Executive Director &amp; </a:t>
          </a:r>
        </a:p>
        <a:p>
          <a:pPr algn="r"/>
          <a:r>
            <a:rPr lang="en-US" sz="1600" dirty="0" smtClean="0"/>
            <a:t>CFO </a:t>
          </a:r>
        </a:p>
        <a:p>
          <a:pPr algn="r"/>
          <a:r>
            <a:rPr lang="en-US" sz="1800" dirty="0" smtClean="0"/>
            <a:t>Mr. K.  </a:t>
          </a:r>
        </a:p>
        <a:p>
          <a:pPr algn="r"/>
          <a:r>
            <a:rPr lang="en-US" sz="1800" dirty="0" smtClean="0"/>
            <a:t>Venkataramanan</a:t>
          </a:r>
        </a:p>
      </dgm:t>
    </dgm:pt>
    <dgm:pt modelId="{8FA28C71-F14E-48BB-B7BB-C92F0BA73441}" type="parTrans" cxnId="{A4C08508-AC9B-4CEC-BF46-93AE9F312892}">
      <dgm:prSet/>
      <dgm:spPr/>
      <dgm:t>
        <a:bodyPr/>
        <a:lstStyle/>
        <a:p>
          <a:endParaRPr lang="en-US"/>
        </a:p>
      </dgm:t>
    </dgm:pt>
    <dgm:pt modelId="{3098B2F5-6C8C-43F8-8A79-54BAC3BCBE02}" type="sibTrans" cxnId="{A4C08508-AC9B-4CEC-BF46-93AE9F312892}">
      <dgm:prSet/>
      <dgm:spPr/>
      <dgm:t>
        <a:bodyPr/>
        <a:lstStyle/>
        <a:p>
          <a:endParaRPr lang="en-US"/>
        </a:p>
      </dgm:t>
    </dgm:pt>
    <dgm:pt modelId="{BFF2B4E3-41A9-4C6F-9CAE-0A2D008407BA}">
      <dgm:prSet phldrT="[Text]" custT="1"/>
      <dgm:spPr/>
      <dgm:t>
        <a:bodyPr/>
        <a:lstStyle/>
        <a:p>
          <a:pPr algn="r"/>
          <a:r>
            <a:rPr lang="en-US" sz="1600" dirty="0" smtClean="0"/>
            <a:t>Executive Director </a:t>
          </a:r>
        </a:p>
        <a:p>
          <a:pPr algn="r"/>
          <a:r>
            <a:rPr lang="en-US" sz="1800" dirty="0" smtClean="0"/>
            <a:t>Mr. T. </a:t>
          </a:r>
        </a:p>
        <a:p>
          <a:pPr algn="r"/>
          <a:r>
            <a:rPr lang="en-US" sz="1800" dirty="0" smtClean="0"/>
            <a:t>Radhakrishnan</a:t>
          </a:r>
        </a:p>
      </dgm:t>
    </dgm:pt>
    <dgm:pt modelId="{F5F258A8-2C62-4609-8F0A-94B59451A05F}" type="parTrans" cxnId="{29D37E3A-10DD-440F-9D44-D85D79B10070}">
      <dgm:prSet/>
      <dgm:spPr/>
      <dgm:t>
        <a:bodyPr/>
        <a:lstStyle/>
        <a:p>
          <a:endParaRPr lang="en-US"/>
        </a:p>
      </dgm:t>
    </dgm:pt>
    <dgm:pt modelId="{2D7E4788-89AD-4847-BEE7-44A9F00A9B19}" type="sibTrans" cxnId="{29D37E3A-10DD-440F-9D44-D85D79B10070}">
      <dgm:prSet/>
      <dgm:spPr/>
      <dgm:t>
        <a:bodyPr/>
        <a:lstStyle/>
        <a:p>
          <a:endParaRPr lang="en-US"/>
        </a:p>
      </dgm:t>
    </dgm:pt>
    <dgm:pt modelId="{14E21AE6-E0F7-41C4-A801-7F4707DF9BD4}">
      <dgm:prSet phldrT="[Text]" custT="1"/>
      <dgm:spPr/>
      <dgm:t>
        <a:bodyPr/>
        <a:lstStyle/>
        <a:p>
          <a:pPr algn="r"/>
          <a:r>
            <a:rPr lang="en-US" sz="1600" dirty="0" smtClean="0"/>
            <a:t>Executive Director &amp; </a:t>
          </a:r>
        </a:p>
        <a:p>
          <a:pPr algn="r"/>
          <a:r>
            <a:rPr lang="en-US" sz="1600" dirty="0" smtClean="0"/>
            <a:t>Dy. CEO </a:t>
          </a:r>
        </a:p>
        <a:p>
          <a:pPr algn="r"/>
          <a:r>
            <a:rPr lang="en-US" sz="1800" dirty="0" smtClean="0"/>
            <a:t>Mr. Chacko P. </a:t>
          </a:r>
        </a:p>
        <a:p>
          <a:pPr algn="r"/>
          <a:r>
            <a:rPr lang="en-US" sz="1800" dirty="0" smtClean="0"/>
            <a:t>Thomas</a:t>
          </a:r>
          <a:endParaRPr lang="en-US" sz="1800" dirty="0"/>
        </a:p>
      </dgm:t>
    </dgm:pt>
    <dgm:pt modelId="{F41D9248-DBA4-4DEE-B490-F08BF00FB981}" type="parTrans" cxnId="{07642094-56BD-4C04-8480-5BB6476CAA36}">
      <dgm:prSet/>
      <dgm:spPr/>
      <dgm:t>
        <a:bodyPr/>
        <a:lstStyle/>
        <a:p>
          <a:endParaRPr lang="en-US"/>
        </a:p>
      </dgm:t>
    </dgm:pt>
    <dgm:pt modelId="{C3D2EE1D-0C37-4BF9-9DE0-569C18197D4B}" type="sibTrans" cxnId="{07642094-56BD-4C04-8480-5BB6476CAA36}">
      <dgm:prSet/>
      <dgm:spPr/>
      <dgm:t>
        <a:bodyPr/>
        <a:lstStyle/>
        <a:p>
          <a:endParaRPr lang="en-US"/>
        </a:p>
      </dgm:t>
    </dgm:pt>
    <dgm:pt modelId="{B6F2F4B9-66FB-4A94-879F-F82315CBF290}" type="pres">
      <dgm:prSet presAssocID="{AA2181C3-A98A-4796-866B-C07DE9C82F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BF088EB-53E6-4AD3-A30F-150D47B0BE02}" type="pres">
      <dgm:prSet presAssocID="{26051CCA-C85B-4113-9DC6-99BAA5A748E0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245ED61-79AD-418C-AE18-9777DEC9C0BB}" type="pres">
      <dgm:prSet presAssocID="{26051CCA-C85B-4113-9DC6-99BAA5A748E0}" presName="rootComposite1" presStyleCnt="0"/>
      <dgm:spPr/>
      <dgm:t>
        <a:bodyPr/>
        <a:lstStyle/>
        <a:p>
          <a:endParaRPr lang="en-US"/>
        </a:p>
      </dgm:t>
    </dgm:pt>
    <dgm:pt modelId="{17BDFBE1-FDE7-4354-AD81-EB5E5EE5F07E}" type="pres">
      <dgm:prSet presAssocID="{26051CCA-C85B-4113-9DC6-99BAA5A748E0}" presName="rootText1" presStyleLbl="node0" presStyleIdx="0" presStyleCnt="1" custScaleX="121565" custScaleY="937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A00DFE-FE13-4343-8AA4-79890BB03455}" type="pres">
      <dgm:prSet presAssocID="{26051CCA-C85B-4113-9DC6-99BAA5A748E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5C98E89-F2E9-456A-8777-6BFDBDEC91B9}" type="pres">
      <dgm:prSet presAssocID="{26051CCA-C85B-4113-9DC6-99BAA5A748E0}" presName="hierChild2" presStyleCnt="0"/>
      <dgm:spPr/>
      <dgm:t>
        <a:bodyPr/>
        <a:lstStyle/>
        <a:p>
          <a:endParaRPr lang="en-US"/>
        </a:p>
      </dgm:t>
    </dgm:pt>
    <dgm:pt modelId="{E84D1914-FDA1-492A-A012-E0CD305F7529}" type="pres">
      <dgm:prSet presAssocID="{F41D9248-DBA4-4DEE-B490-F08BF00FB981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1D7E50-869E-43BE-A878-78C6CF536DF0}" type="pres">
      <dgm:prSet presAssocID="{14E21AE6-E0F7-41C4-A801-7F4707DF9BD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0B721FD-9DD4-421E-8880-E89E9D0D172A}" type="pres">
      <dgm:prSet presAssocID="{14E21AE6-E0F7-41C4-A801-7F4707DF9BD4}" presName="rootComposite" presStyleCnt="0"/>
      <dgm:spPr/>
      <dgm:t>
        <a:bodyPr/>
        <a:lstStyle/>
        <a:p>
          <a:endParaRPr lang="en-US"/>
        </a:p>
      </dgm:t>
    </dgm:pt>
    <dgm:pt modelId="{7ABBC754-7C27-4060-8CE2-48C3F756439E}" type="pres">
      <dgm:prSet presAssocID="{14E21AE6-E0F7-41C4-A801-7F4707DF9BD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0C40F-C6BC-4078-A454-D585264DB762}" type="pres">
      <dgm:prSet presAssocID="{14E21AE6-E0F7-41C4-A801-7F4707DF9BD4}" presName="rootConnector" presStyleLbl="node2" presStyleIdx="0" presStyleCnt="3"/>
      <dgm:spPr/>
      <dgm:t>
        <a:bodyPr/>
        <a:lstStyle/>
        <a:p>
          <a:endParaRPr lang="en-US"/>
        </a:p>
      </dgm:t>
    </dgm:pt>
    <dgm:pt modelId="{B378FCCB-14A7-42F7-AB9D-23DDD33839B5}" type="pres">
      <dgm:prSet presAssocID="{14E21AE6-E0F7-41C4-A801-7F4707DF9BD4}" presName="hierChild4" presStyleCnt="0"/>
      <dgm:spPr/>
      <dgm:t>
        <a:bodyPr/>
        <a:lstStyle/>
        <a:p>
          <a:endParaRPr lang="en-US"/>
        </a:p>
      </dgm:t>
    </dgm:pt>
    <dgm:pt modelId="{817D5F18-6CB5-43C6-896D-C52EC8746E39}" type="pres">
      <dgm:prSet presAssocID="{14E21AE6-E0F7-41C4-A801-7F4707DF9BD4}" presName="hierChild5" presStyleCnt="0"/>
      <dgm:spPr/>
      <dgm:t>
        <a:bodyPr/>
        <a:lstStyle/>
        <a:p>
          <a:endParaRPr lang="en-US"/>
        </a:p>
      </dgm:t>
    </dgm:pt>
    <dgm:pt modelId="{76D3B2F5-6200-429B-88EC-DCDB9C016D9F}" type="pres">
      <dgm:prSet presAssocID="{8FA28C71-F14E-48BB-B7BB-C92F0BA7344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5B98B5B5-EBEA-468E-9B36-6A98F7116E9C}" type="pres">
      <dgm:prSet presAssocID="{EF3D06E7-B2A5-44CB-98A6-430BF839755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0929D58-070F-452C-B513-70237EC48052}" type="pres">
      <dgm:prSet presAssocID="{EF3D06E7-B2A5-44CB-98A6-430BF8397555}" presName="rootComposite" presStyleCnt="0"/>
      <dgm:spPr/>
      <dgm:t>
        <a:bodyPr/>
        <a:lstStyle/>
        <a:p>
          <a:endParaRPr lang="en-US"/>
        </a:p>
      </dgm:t>
    </dgm:pt>
    <dgm:pt modelId="{AD57A00D-50BD-440B-B01E-4AE475EFD20C}" type="pres">
      <dgm:prSet presAssocID="{EF3D06E7-B2A5-44CB-98A6-430BF8397555}" presName="rootText" presStyleLbl="node2" presStyleIdx="1" presStyleCnt="3" custScaleX="114243" custScaleY="109888" custLinFactNeighborX="4943" custLinFactNeighborY="243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88198C-DD3F-4DA7-8894-E89A2C7F56FC}" type="pres">
      <dgm:prSet presAssocID="{EF3D06E7-B2A5-44CB-98A6-430BF8397555}" presName="rootConnector" presStyleLbl="node2" presStyleIdx="1" presStyleCnt="3"/>
      <dgm:spPr/>
      <dgm:t>
        <a:bodyPr/>
        <a:lstStyle/>
        <a:p>
          <a:endParaRPr lang="en-US"/>
        </a:p>
      </dgm:t>
    </dgm:pt>
    <dgm:pt modelId="{4DA0A8B8-A848-4E8C-80BA-22453A20B795}" type="pres">
      <dgm:prSet presAssocID="{EF3D06E7-B2A5-44CB-98A6-430BF8397555}" presName="hierChild4" presStyleCnt="0"/>
      <dgm:spPr/>
      <dgm:t>
        <a:bodyPr/>
        <a:lstStyle/>
        <a:p>
          <a:endParaRPr lang="en-US"/>
        </a:p>
      </dgm:t>
    </dgm:pt>
    <dgm:pt modelId="{3A6B7437-F746-4C1A-B4FA-E7CDBB113BD3}" type="pres">
      <dgm:prSet presAssocID="{EF3D06E7-B2A5-44CB-98A6-430BF8397555}" presName="hierChild5" presStyleCnt="0"/>
      <dgm:spPr/>
      <dgm:t>
        <a:bodyPr/>
        <a:lstStyle/>
        <a:p>
          <a:endParaRPr lang="en-US"/>
        </a:p>
      </dgm:t>
    </dgm:pt>
    <dgm:pt modelId="{905973CB-855B-453B-8B62-31C6D689ADC4}" type="pres">
      <dgm:prSet presAssocID="{F5F258A8-2C62-4609-8F0A-94B59451A05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CE2F9E9F-97FB-46EC-B7C1-92C3E1A88939}" type="pres">
      <dgm:prSet presAssocID="{BFF2B4E3-41A9-4C6F-9CAE-0A2D008407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E1DAFBB-377C-45BC-B453-20194AD4AB22}" type="pres">
      <dgm:prSet presAssocID="{BFF2B4E3-41A9-4C6F-9CAE-0A2D008407BA}" presName="rootComposite" presStyleCnt="0"/>
      <dgm:spPr/>
      <dgm:t>
        <a:bodyPr/>
        <a:lstStyle/>
        <a:p>
          <a:endParaRPr lang="en-US"/>
        </a:p>
      </dgm:t>
    </dgm:pt>
    <dgm:pt modelId="{2A246D76-0840-4531-9B35-5DBC39A05F05}" type="pres">
      <dgm:prSet presAssocID="{BFF2B4E3-41A9-4C6F-9CAE-0A2D008407B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3405D-1A12-4E61-838C-5921850AD75F}" type="pres">
      <dgm:prSet presAssocID="{BFF2B4E3-41A9-4C6F-9CAE-0A2D008407BA}" presName="rootConnector" presStyleLbl="node2" presStyleIdx="2" presStyleCnt="3"/>
      <dgm:spPr/>
      <dgm:t>
        <a:bodyPr/>
        <a:lstStyle/>
        <a:p>
          <a:endParaRPr lang="en-US"/>
        </a:p>
      </dgm:t>
    </dgm:pt>
    <dgm:pt modelId="{994180CE-99E7-477C-9B61-3A0290B846C5}" type="pres">
      <dgm:prSet presAssocID="{BFF2B4E3-41A9-4C6F-9CAE-0A2D008407BA}" presName="hierChild4" presStyleCnt="0"/>
      <dgm:spPr/>
      <dgm:t>
        <a:bodyPr/>
        <a:lstStyle/>
        <a:p>
          <a:endParaRPr lang="en-US"/>
        </a:p>
      </dgm:t>
    </dgm:pt>
    <dgm:pt modelId="{FCC1808E-0E26-4234-9405-5A0C3B47F25E}" type="pres">
      <dgm:prSet presAssocID="{BFF2B4E3-41A9-4C6F-9CAE-0A2D008407BA}" presName="hierChild5" presStyleCnt="0"/>
      <dgm:spPr/>
      <dgm:t>
        <a:bodyPr/>
        <a:lstStyle/>
        <a:p>
          <a:endParaRPr lang="en-US"/>
        </a:p>
      </dgm:t>
    </dgm:pt>
    <dgm:pt modelId="{23F182C7-7E7B-4D37-8588-B0C0871B3EA9}" type="pres">
      <dgm:prSet presAssocID="{26051CCA-C85B-4113-9DC6-99BAA5A748E0}" presName="hierChild3" presStyleCnt="0"/>
      <dgm:spPr/>
      <dgm:t>
        <a:bodyPr/>
        <a:lstStyle/>
        <a:p>
          <a:endParaRPr lang="en-US"/>
        </a:p>
      </dgm:t>
    </dgm:pt>
  </dgm:ptLst>
  <dgm:cxnLst>
    <dgm:cxn modelId="{72ED360E-5D21-48BC-8641-7F3540C480B1}" type="presOf" srcId="{26051CCA-C85B-4113-9DC6-99BAA5A748E0}" destId="{5EA00DFE-FE13-4343-8AA4-79890BB03455}" srcOrd="1" destOrd="0" presId="urn:microsoft.com/office/officeart/2005/8/layout/orgChart1"/>
    <dgm:cxn modelId="{A6D742B0-B3B5-4E4B-8F1B-E1C34D9C26C2}" type="presOf" srcId="{EF3D06E7-B2A5-44CB-98A6-430BF8397555}" destId="{AD57A00D-50BD-440B-B01E-4AE475EFD20C}" srcOrd="0" destOrd="0" presId="urn:microsoft.com/office/officeart/2005/8/layout/orgChart1"/>
    <dgm:cxn modelId="{07642094-56BD-4C04-8480-5BB6476CAA36}" srcId="{26051CCA-C85B-4113-9DC6-99BAA5A748E0}" destId="{14E21AE6-E0F7-41C4-A801-7F4707DF9BD4}" srcOrd="0" destOrd="0" parTransId="{F41D9248-DBA4-4DEE-B490-F08BF00FB981}" sibTransId="{C3D2EE1D-0C37-4BF9-9DE0-569C18197D4B}"/>
    <dgm:cxn modelId="{4584E777-7F57-4509-A032-1C4A1F270A7F}" type="presOf" srcId="{BFF2B4E3-41A9-4C6F-9CAE-0A2D008407BA}" destId="{2A246D76-0840-4531-9B35-5DBC39A05F05}" srcOrd="0" destOrd="0" presId="urn:microsoft.com/office/officeart/2005/8/layout/orgChart1"/>
    <dgm:cxn modelId="{ABC68A3F-EC3B-4FBB-A8F7-BE5B291B21B1}" type="presOf" srcId="{F41D9248-DBA4-4DEE-B490-F08BF00FB981}" destId="{E84D1914-FDA1-492A-A012-E0CD305F7529}" srcOrd="0" destOrd="0" presId="urn:microsoft.com/office/officeart/2005/8/layout/orgChart1"/>
    <dgm:cxn modelId="{2B0BBF5A-40D4-4A1D-8A41-D5A35821BD66}" srcId="{AA2181C3-A98A-4796-866B-C07DE9C82F50}" destId="{26051CCA-C85B-4113-9DC6-99BAA5A748E0}" srcOrd="0" destOrd="0" parTransId="{D8FA2AF2-A86C-44F9-9C2F-7510603CB4B3}" sibTransId="{8F5D77C7-97B6-46DE-B13B-7D7D8863CFB0}"/>
    <dgm:cxn modelId="{CC064B9D-81A9-4748-BC9F-77C8175BF13F}" type="presOf" srcId="{EF3D06E7-B2A5-44CB-98A6-430BF8397555}" destId="{FC88198C-DD3F-4DA7-8894-E89A2C7F56FC}" srcOrd="1" destOrd="0" presId="urn:microsoft.com/office/officeart/2005/8/layout/orgChart1"/>
    <dgm:cxn modelId="{29D37E3A-10DD-440F-9D44-D85D79B10070}" srcId="{26051CCA-C85B-4113-9DC6-99BAA5A748E0}" destId="{BFF2B4E3-41A9-4C6F-9CAE-0A2D008407BA}" srcOrd="2" destOrd="0" parTransId="{F5F258A8-2C62-4609-8F0A-94B59451A05F}" sibTransId="{2D7E4788-89AD-4847-BEE7-44A9F00A9B19}"/>
    <dgm:cxn modelId="{1A1ECA32-A2FF-4C99-82C0-25C04218F5F5}" type="presOf" srcId="{F5F258A8-2C62-4609-8F0A-94B59451A05F}" destId="{905973CB-855B-453B-8B62-31C6D689ADC4}" srcOrd="0" destOrd="0" presId="urn:microsoft.com/office/officeart/2005/8/layout/orgChart1"/>
    <dgm:cxn modelId="{938D7E12-76C4-4694-AD79-297C1C8A76EE}" type="presOf" srcId="{AA2181C3-A98A-4796-866B-C07DE9C82F50}" destId="{B6F2F4B9-66FB-4A94-879F-F82315CBF290}" srcOrd="0" destOrd="0" presId="urn:microsoft.com/office/officeart/2005/8/layout/orgChart1"/>
    <dgm:cxn modelId="{9D5F9627-FA7C-46B4-A451-CCD1C8849AB9}" type="presOf" srcId="{14E21AE6-E0F7-41C4-A801-7F4707DF9BD4}" destId="{8A30C40F-C6BC-4078-A454-D585264DB762}" srcOrd="1" destOrd="0" presId="urn:microsoft.com/office/officeart/2005/8/layout/orgChart1"/>
    <dgm:cxn modelId="{0302C4F6-D1A7-4864-951A-0857A47FAAE2}" type="presOf" srcId="{8FA28C71-F14E-48BB-B7BB-C92F0BA73441}" destId="{76D3B2F5-6200-429B-88EC-DCDB9C016D9F}" srcOrd="0" destOrd="0" presId="urn:microsoft.com/office/officeart/2005/8/layout/orgChart1"/>
    <dgm:cxn modelId="{A4C08508-AC9B-4CEC-BF46-93AE9F312892}" srcId="{26051CCA-C85B-4113-9DC6-99BAA5A748E0}" destId="{EF3D06E7-B2A5-44CB-98A6-430BF8397555}" srcOrd="1" destOrd="0" parTransId="{8FA28C71-F14E-48BB-B7BB-C92F0BA73441}" sibTransId="{3098B2F5-6C8C-43F8-8A79-54BAC3BCBE02}"/>
    <dgm:cxn modelId="{86193DEC-671C-4381-9652-09F1C65F9F13}" type="presOf" srcId="{26051CCA-C85B-4113-9DC6-99BAA5A748E0}" destId="{17BDFBE1-FDE7-4354-AD81-EB5E5EE5F07E}" srcOrd="0" destOrd="0" presId="urn:microsoft.com/office/officeart/2005/8/layout/orgChart1"/>
    <dgm:cxn modelId="{0C3B49AB-B446-4C8F-B980-17033D839D5B}" type="presOf" srcId="{14E21AE6-E0F7-41C4-A801-7F4707DF9BD4}" destId="{7ABBC754-7C27-4060-8CE2-48C3F756439E}" srcOrd="0" destOrd="0" presId="urn:microsoft.com/office/officeart/2005/8/layout/orgChart1"/>
    <dgm:cxn modelId="{5F962572-679A-4816-A429-4DBB9710DB6C}" type="presOf" srcId="{BFF2B4E3-41A9-4C6F-9CAE-0A2D008407BA}" destId="{0043405D-1A12-4E61-838C-5921850AD75F}" srcOrd="1" destOrd="0" presId="urn:microsoft.com/office/officeart/2005/8/layout/orgChart1"/>
    <dgm:cxn modelId="{0ADA65CC-64DC-4901-B6D2-A97D01E9EE47}" type="presParOf" srcId="{B6F2F4B9-66FB-4A94-879F-F82315CBF290}" destId="{8BF088EB-53E6-4AD3-A30F-150D47B0BE02}" srcOrd="0" destOrd="0" presId="urn:microsoft.com/office/officeart/2005/8/layout/orgChart1"/>
    <dgm:cxn modelId="{28FA41DA-06AB-4691-91E0-5BF46E89F8E5}" type="presParOf" srcId="{8BF088EB-53E6-4AD3-A30F-150D47B0BE02}" destId="{6245ED61-79AD-418C-AE18-9777DEC9C0BB}" srcOrd="0" destOrd="0" presId="urn:microsoft.com/office/officeart/2005/8/layout/orgChart1"/>
    <dgm:cxn modelId="{9228E6A6-82B1-43BB-89DD-C3731B079C93}" type="presParOf" srcId="{6245ED61-79AD-418C-AE18-9777DEC9C0BB}" destId="{17BDFBE1-FDE7-4354-AD81-EB5E5EE5F07E}" srcOrd="0" destOrd="0" presId="urn:microsoft.com/office/officeart/2005/8/layout/orgChart1"/>
    <dgm:cxn modelId="{DBBA81CE-4D71-476F-8EF8-1C75AF408B79}" type="presParOf" srcId="{6245ED61-79AD-418C-AE18-9777DEC9C0BB}" destId="{5EA00DFE-FE13-4343-8AA4-79890BB03455}" srcOrd="1" destOrd="0" presId="urn:microsoft.com/office/officeart/2005/8/layout/orgChart1"/>
    <dgm:cxn modelId="{E3B344B3-C501-4A49-AC05-8279A12DAD85}" type="presParOf" srcId="{8BF088EB-53E6-4AD3-A30F-150D47B0BE02}" destId="{F5C98E89-F2E9-456A-8777-6BFDBDEC91B9}" srcOrd="1" destOrd="0" presId="urn:microsoft.com/office/officeart/2005/8/layout/orgChart1"/>
    <dgm:cxn modelId="{BEE6B9D5-AEBD-467B-8AA3-79375EA94190}" type="presParOf" srcId="{F5C98E89-F2E9-456A-8777-6BFDBDEC91B9}" destId="{E84D1914-FDA1-492A-A012-E0CD305F7529}" srcOrd="0" destOrd="0" presId="urn:microsoft.com/office/officeart/2005/8/layout/orgChart1"/>
    <dgm:cxn modelId="{850ADC6C-CB0B-4A4E-9CB7-3F9352F69866}" type="presParOf" srcId="{F5C98E89-F2E9-456A-8777-6BFDBDEC91B9}" destId="{601D7E50-869E-43BE-A878-78C6CF536DF0}" srcOrd="1" destOrd="0" presId="urn:microsoft.com/office/officeart/2005/8/layout/orgChart1"/>
    <dgm:cxn modelId="{D4F91936-50DD-4B0A-A028-AF009CEED1DA}" type="presParOf" srcId="{601D7E50-869E-43BE-A878-78C6CF536DF0}" destId="{20B721FD-9DD4-421E-8880-E89E9D0D172A}" srcOrd="0" destOrd="0" presId="urn:microsoft.com/office/officeart/2005/8/layout/orgChart1"/>
    <dgm:cxn modelId="{80E95A91-D5F1-497D-AF24-4ED337C60D86}" type="presParOf" srcId="{20B721FD-9DD4-421E-8880-E89E9D0D172A}" destId="{7ABBC754-7C27-4060-8CE2-48C3F756439E}" srcOrd="0" destOrd="0" presId="urn:microsoft.com/office/officeart/2005/8/layout/orgChart1"/>
    <dgm:cxn modelId="{E0500EDE-23BE-498B-8153-3AD423C49616}" type="presParOf" srcId="{20B721FD-9DD4-421E-8880-E89E9D0D172A}" destId="{8A30C40F-C6BC-4078-A454-D585264DB762}" srcOrd="1" destOrd="0" presId="urn:microsoft.com/office/officeart/2005/8/layout/orgChart1"/>
    <dgm:cxn modelId="{7CD416E5-6B18-43A9-ADC7-14227CA8BC69}" type="presParOf" srcId="{601D7E50-869E-43BE-A878-78C6CF536DF0}" destId="{B378FCCB-14A7-42F7-AB9D-23DDD33839B5}" srcOrd="1" destOrd="0" presId="urn:microsoft.com/office/officeart/2005/8/layout/orgChart1"/>
    <dgm:cxn modelId="{23E0F1CA-CB62-4236-9F5F-E7E132825EBB}" type="presParOf" srcId="{601D7E50-869E-43BE-A878-78C6CF536DF0}" destId="{817D5F18-6CB5-43C6-896D-C52EC8746E39}" srcOrd="2" destOrd="0" presId="urn:microsoft.com/office/officeart/2005/8/layout/orgChart1"/>
    <dgm:cxn modelId="{DAE7B954-E2BC-4D5B-A1ED-84AD7BCD8C5F}" type="presParOf" srcId="{F5C98E89-F2E9-456A-8777-6BFDBDEC91B9}" destId="{76D3B2F5-6200-429B-88EC-DCDB9C016D9F}" srcOrd="2" destOrd="0" presId="urn:microsoft.com/office/officeart/2005/8/layout/orgChart1"/>
    <dgm:cxn modelId="{DF58BABE-F3D7-498E-803E-7D68CE706B33}" type="presParOf" srcId="{F5C98E89-F2E9-456A-8777-6BFDBDEC91B9}" destId="{5B98B5B5-EBEA-468E-9B36-6A98F7116E9C}" srcOrd="3" destOrd="0" presId="urn:microsoft.com/office/officeart/2005/8/layout/orgChart1"/>
    <dgm:cxn modelId="{576F8A22-2DF8-430C-9B00-571534EF4E7A}" type="presParOf" srcId="{5B98B5B5-EBEA-468E-9B36-6A98F7116E9C}" destId="{F0929D58-070F-452C-B513-70237EC48052}" srcOrd="0" destOrd="0" presId="urn:microsoft.com/office/officeart/2005/8/layout/orgChart1"/>
    <dgm:cxn modelId="{CD347CAF-9652-4E1B-963E-7CF0564B8ACC}" type="presParOf" srcId="{F0929D58-070F-452C-B513-70237EC48052}" destId="{AD57A00D-50BD-440B-B01E-4AE475EFD20C}" srcOrd="0" destOrd="0" presId="urn:microsoft.com/office/officeart/2005/8/layout/orgChart1"/>
    <dgm:cxn modelId="{716769D3-D4D8-46E4-AA6A-87B41672F8FC}" type="presParOf" srcId="{F0929D58-070F-452C-B513-70237EC48052}" destId="{FC88198C-DD3F-4DA7-8894-E89A2C7F56FC}" srcOrd="1" destOrd="0" presId="urn:microsoft.com/office/officeart/2005/8/layout/orgChart1"/>
    <dgm:cxn modelId="{6F4F2676-CF30-4E14-9DCA-5AA857A7725D}" type="presParOf" srcId="{5B98B5B5-EBEA-468E-9B36-6A98F7116E9C}" destId="{4DA0A8B8-A848-4E8C-80BA-22453A20B795}" srcOrd="1" destOrd="0" presId="urn:microsoft.com/office/officeart/2005/8/layout/orgChart1"/>
    <dgm:cxn modelId="{8815C2FE-9085-4A30-A6FF-7C9006530687}" type="presParOf" srcId="{5B98B5B5-EBEA-468E-9B36-6A98F7116E9C}" destId="{3A6B7437-F746-4C1A-B4FA-E7CDBB113BD3}" srcOrd="2" destOrd="0" presId="urn:microsoft.com/office/officeart/2005/8/layout/orgChart1"/>
    <dgm:cxn modelId="{66DF18DB-A341-4014-9D33-6316DC9367F0}" type="presParOf" srcId="{F5C98E89-F2E9-456A-8777-6BFDBDEC91B9}" destId="{905973CB-855B-453B-8B62-31C6D689ADC4}" srcOrd="4" destOrd="0" presId="urn:microsoft.com/office/officeart/2005/8/layout/orgChart1"/>
    <dgm:cxn modelId="{D2378F43-1BD8-4A80-A7DC-D82D9D635BDC}" type="presParOf" srcId="{F5C98E89-F2E9-456A-8777-6BFDBDEC91B9}" destId="{CE2F9E9F-97FB-46EC-B7C1-92C3E1A88939}" srcOrd="5" destOrd="0" presId="urn:microsoft.com/office/officeart/2005/8/layout/orgChart1"/>
    <dgm:cxn modelId="{E1F95D6B-45ED-423A-A356-96CB338BBBF1}" type="presParOf" srcId="{CE2F9E9F-97FB-46EC-B7C1-92C3E1A88939}" destId="{0E1DAFBB-377C-45BC-B453-20194AD4AB22}" srcOrd="0" destOrd="0" presId="urn:microsoft.com/office/officeart/2005/8/layout/orgChart1"/>
    <dgm:cxn modelId="{E2E9B571-82DD-43E2-88FA-2CE7BEF3A15B}" type="presParOf" srcId="{0E1DAFBB-377C-45BC-B453-20194AD4AB22}" destId="{2A246D76-0840-4531-9B35-5DBC39A05F05}" srcOrd="0" destOrd="0" presId="urn:microsoft.com/office/officeart/2005/8/layout/orgChart1"/>
    <dgm:cxn modelId="{23339D80-4928-46B7-86CC-D518F6768CE7}" type="presParOf" srcId="{0E1DAFBB-377C-45BC-B453-20194AD4AB22}" destId="{0043405D-1A12-4E61-838C-5921850AD75F}" srcOrd="1" destOrd="0" presId="urn:microsoft.com/office/officeart/2005/8/layout/orgChart1"/>
    <dgm:cxn modelId="{859A5D91-7E99-4B21-9D48-DE3DE0837407}" type="presParOf" srcId="{CE2F9E9F-97FB-46EC-B7C1-92C3E1A88939}" destId="{994180CE-99E7-477C-9B61-3A0290B846C5}" srcOrd="1" destOrd="0" presId="urn:microsoft.com/office/officeart/2005/8/layout/orgChart1"/>
    <dgm:cxn modelId="{737DB1A6-C3AD-4AE4-A9C2-D260CAA0AED0}" type="presParOf" srcId="{CE2F9E9F-97FB-46EC-B7C1-92C3E1A88939}" destId="{FCC1808E-0E26-4234-9405-5A0C3B47F25E}" srcOrd="2" destOrd="0" presId="urn:microsoft.com/office/officeart/2005/8/layout/orgChart1"/>
    <dgm:cxn modelId="{10659BB2-D614-4114-A7C1-9EA3D6646D97}" type="presParOf" srcId="{8BF088EB-53E6-4AD3-A30F-150D47B0BE02}" destId="{23F182C7-7E7B-4D37-8588-B0C0871B3EA9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121E6F-8748-4B0E-A94B-693FB18A6450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</dgm:pt>
    <dgm:pt modelId="{88DDC237-7122-4629-B419-EDF2199DB7FB}">
      <dgm:prSet phldrT="[Text]" custT="1"/>
      <dgm:spPr>
        <a:solidFill>
          <a:srgbClr val="DB242A"/>
        </a:solidFill>
      </dgm:spPr>
      <dgm:t>
        <a:bodyPr vert="vert270"/>
        <a:lstStyle/>
        <a:p>
          <a:r>
            <a:rPr lang="en-US" sz="1200" b="1" dirty="0" smtClean="0">
              <a:ln>
                <a:noFill/>
              </a:ln>
              <a:solidFill>
                <a:schemeClr val="bg1"/>
              </a:solidFill>
            </a:rPr>
            <a:t>Customer Focus</a:t>
          </a:r>
          <a:endParaRPr lang="en-US" sz="1200" b="1" dirty="0">
            <a:ln>
              <a:noFill/>
            </a:ln>
            <a:solidFill>
              <a:schemeClr val="bg1"/>
            </a:solidFill>
          </a:endParaRPr>
        </a:p>
      </dgm:t>
    </dgm:pt>
    <dgm:pt modelId="{E6D51A4E-7826-4F97-BB33-595343A03B34}" type="parTrans" cxnId="{AC6BAC47-4E45-4B25-922C-D65AE69036A6}">
      <dgm:prSet/>
      <dgm:spPr/>
      <dgm:t>
        <a:bodyPr/>
        <a:lstStyle/>
        <a:p>
          <a:endParaRPr lang="en-US" sz="1200">
            <a:ln>
              <a:noFill/>
            </a:ln>
          </a:endParaRPr>
        </a:p>
      </dgm:t>
    </dgm:pt>
    <dgm:pt modelId="{8737EB33-1CD7-4E48-B3A7-EA940A1FCBCD}" type="sibTrans" cxnId="{AC6BAC47-4E45-4B25-922C-D65AE69036A6}">
      <dgm:prSet/>
      <dgm:spPr/>
      <dgm:t>
        <a:bodyPr/>
        <a:lstStyle/>
        <a:p>
          <a:endParaRPr lang="en-US" sz="1200">
            <a:ln>
              <a:noFill/>
            </a:ln>
          </a:endParaRPr>
        </a:p>
      </dgm:t>
    </dgm:pt>
    <dgm:pt modelId="{49B9D6F1-0D9B-4111-AE6F-95650148F8AD}">
      <dgm:prSet phldrT="[Text]" custT="1"/>
      <dgm:spPr>
        <a:solidFill>
          <a:srgbClr val="AE459A"/>
        </a:solidFill>
      </dgm:spPr>
      <dgm:t>
        <a:bodyPr vert="vert270"/>
        <a:lstStyle/>
        <a:p>
          <a:r>
            <a:rPr lang="en-US" sz="1200" b="1" dirty="0" smtClean="0">
              <a:ln>
                <a:noFill/>
              </a:ln>
              <a:solidFill>
                <a:schemeClr val="bg1"/>
              </a:solidFill>
            </a:rPr>
            <a:t>Innovation &amp; Agility</a:t>
          </a:r>
          <a:endParaRPr lang="en-US" sz="1200" b="1" dirty="0">
            <a:ln>
              <a:noFill/>
            </a:ln>
            <a:solidFill>
              <a:schemeClr val="bg1"/>
            </a:solidFill>
          </a:endParaRPr>
        </a:p>
      </dgm:t>
    </dgm:pt>
    <dgm:pt modelId="{A7BEEDC1-1C70-42CF-A319-BA6EC9AE65C6}" type="parTrans" cxnId="{6970380F-319A-4F35-AE80-74B1AFB24246}">
      <dgm:prSet/>
      <dgm:spPr/>
      <dgm:t>
        <a:bodyPr/>
        <a:lstStyle/>
        <a:p>
          <a:endParaRPr lang="en-US" sz="1200">
            <a:ln>
              <a:noFill/>
            </a:ln>
          </a:endParaRPr>
        </a:p>
      </dgm:t>
    </dgm:pt>
    <dgm:pt modelId="{53DCD747-E170-4522-8F27-70C4772BC84D}" type="sibTrans" cxnId="{6970380F-319A-4F35-AE80-74B1AFB24246}">
      <dgm:prSet/>
      <dgm:spPr/>
      <dgm:t>
        <a:bodyPr/>
        <a:lstStyle/>
        <a:p>
          <a:endParaRPr lang="en-US" sz="1200">
            <a:ln>
              <a:noFill/>
            </a:ln>
          </a:endParaRPr>
        </a:p>
      </dgm:t>
    </dgm:pt>
    <dgm:pt modelId="{8BC9DFF8-E07F-482A-BAFD-426EB77EB509}">
      <dgm:prSet phldrT="[Text]" custT="1"/>
      <dgm:spPr>
        <a:solidFill>
          <a:srgbClr val="65A8CC"/>
        </a:solidFill>
      </dgm:spPr>
      <dgm:t>
        <a:bodyPr vert="vert270"/>
        <a:lstStyle/>
        <a:p>
          <a:r>
            <a:rPr lang="en-US" sz="1200" b="1" dirty="0" smtClean="0">
              <a:ln>
                <a:noFill/>
              </a:ln>
              <a:solidFill>
                <a:schemeClr val="bg1"/>
              </a:solidFill>
            </a:rPr>
            <a:t>People Centric</a:t>
          </a:r>
          <a:endParaRPr lang="en-US" sz="1200" b="1" dirty="0">
            <a:ln>
              <a:noFill/>
            </a:ln>
            <a:solidFill>
              <a:schemeClr val="bg1"/>
            </a:solidFill>
          </a:endParaRPr>
        </a:p>
      </dgm:t>
    </dgm:pt>
    <dgm:pt modelId="{FDEC8491-7C63-4CA7-A49A-D0D19A19D80E}" type="parTrans" cxnId="{6CC7AB7B-38A8-4FC6-B3CF-C4B3485EE3AE}">
      <dgm:prSet/>
      <dgm:spPr/>
      <dgm:t>
        <a:bodyPr/>
        <a:lstStyle/>
        <a:p>
          <a:endParaRPr lang="en-US" sz="1200">
            <a:ln>
              <a:noFill/>
            </a:ln>
          </a:endParaRPr>
        </a:p>
      </dgm:t>
    </dgm:pt>
    <dgm:pt modelId="{A527F347-B2FC-48D2-9F73-9A155054C5AC}" type="sibTrans" cxnId="{6CC7AB7B-38A8-4FC6-B3CF-C4B3485EE3AE}">
      <dgm:prSet/>
      <dgm:spPr/>
      <dgm:t>
        <a:bodyPr/>
        <a:lstStyle/>
        <a:p>
          <a:endParaRPr lang="en-US" sz="1200">
            <a:ln>
              <a:noFill/>
            </a:ln>
          </a:endParaRPr>
        </a:p>
      </dgm:t>
    </dgm:pt>
    <dgm:pt modelId="{803662C5-3AD3-46F1-98CB-A8E58DB641DE}">
      <dgm:prSet phldrT="[Text]" custT="1"/>
      <dgm:spPr>
        <a:solidFill>
          <a:schemeClr val="accent3"/>
        </a:solidFill>
      </dgm:spPr>
      <dgm:t>
        <a:bodyPr vert="vert270"/>
        <a:lstStyle/>
        <a:p>
          <a:r>
            <a:rPr lang="en-US" sz="1100" b="1" dirty="0" smtClean="0">
              <a:ln>
                <a:noFill/>
              </a:ln>
              <a:solidFill>
                <a:schemeClr val="bg1"/>
              </a:solidFill>
            </a:rPr>
            <a:t>Responsibility</a:t>
          </a:r>
          <a:endParaRPr lang="en-US" sz="1100" b="1" dirty="0">
            <a:ln>
              <a:noFill/>
            </a:ln>
            <a:solidFill>
              <a:schemeClr val="bg1"/>
            </a:solidFill>
          </a:endParaRPr>
        </a:p>
      </dgm:t>
    </dgm:pt>
    <dgm:pt modelId="{76D19D01-238C-4D1C-B41A-A73A335C682A}" type="parTrans" cxnId="{7FD06795-E3F9-4FAD-B39F-E6C8817BC103}">
      <dgm:prSet/>
      <dgm:spPr/>
      <dgm:t>
        <a:bodyPr/>
        <a:lstStyle/>
        <a:p>
          <a:endParaRPr lang="en-US" sz="1200">
            <a:ln>
              <a:noFill/>
            </a:ln>
          </a:endParaRPr>
        </a:p>
      </dgm:t>
    </dgm:pt>
    <dgm:pt modelId="{E31F36D0-3E80-48C9-B19A-1C1CB85ABD74}" type="sibTrans" cxnId="{7FD06795-E3F9-4FAD-B39F-E6C8817BC103}">
      <dgm:prSet/>
      <dgm:spPr/>
      <dgm:t>
        <a:bodyPr/>
        <a:lstStyle/>
        <a:p>
          <a:endParaRPr lang="en-US" sz="1200">
            <a:ln>
              <a:noFill/>
            </a:ln>
          </a:endParaRPr>
        </a:p>
      </dgm:t>
    </dgm:pt>
    <dgm:pt modelId="{D0943606-B786-4C6F-814F-67BA845DCFD6}">
      <dgm:prSet phldrT="[Text]" custT="1"/>
      <dgm:spPr>
        <a:solidFill>
          <a:srgbClr val="FFC214"/>
        </a:solidFill>
      </dgm:spPr>
      <dgm:t>
        <a:bodyPr vert="vert270"/>
        <a:lstStyle/>
        <a:p>
          <a:r>
            <a:rPr lang="en-US" sz="1100" b="1" dirty="0" smtClean="0">
              <a:ln>
                <a:noFill/>
              </a:ln>
              <a:solidFill>
                <a:schemeClr val="bg1"/>
              </a:solidFill>
            </a:rPr>
            <a:t>Transparency</a:t>
          </a:r>
          <a:endParaRPr lang="en-US" sz="1100" b="1" dirty="0">
            <a:ln>
              <a:noFill/>
            </a:ln>
            <a:solidFill>
              <a:schemeClr val="bg1"/>
            </a:solidFill>
          </a:endParaRPr>
        </a:p>
      </dgm:t>
    </dgm:pt>
    <dgm:pt modelId="{8DEDAAF5-4C30-4A75-ADFE-308BE1F1861E}" type="parTrans" cxnId="{CE0B4681-2490-4FE6-A2A3-E4BAE55B24AA}">
      <dgm:prSet/>
      <dgm:spPr/>
      <dgm:t>
        <a:bodyPr/>
        <a:lstStyle/>
        <a:p>
          <a:endParaRPr lang="en-US" sz="1200">
            <a:ln>
              <a:noFill/>
            </a:ln>
          </a:endParaRPr>
        </a:p>
      </dgm:t>
    </dgm:pt>
    <dgm:pt modelId="{9761E83D-5629-40C8-BDE2-B9D0AEBD328B}" type="sibTrans" cxnId="{CE0B4681-2490-4FE6-A2A3-E4BAE55B24AA}">
      <dgm:prSet/>
      <dgm:spPr/>
      <dgm:t>
        <a:bodyPr/>
        <a:lstStyle/>
        <a:p>
          <a:endParaRPr lang="en-US" sz="1200">
            <a:ln>
              <a:noFill/>
            </a:ln>
          </a:endParaRPr>
        </a:p>
      </dgm:t>
    </dgm:pt>
    <dgm:pt modelId="{90DB1B68-0FAC-41C5-8572-82119FC3C505}" type="pres">
      <dgm:prSet presAssocID="{09121E6F-8748-4B0E-A94B-693FB18A6450}" presName="Name0" presStyleCnt="0">
        <dgm:presLayoutVars>
          <dgm:dir/>
          <dgm:resizeHandles val="exact"/>
        </dgm:presLayoutVars>
      </dgm:prSet>
      <dgm:spPr/>
    </dgm:pt>
    <dgm:pt modelId="{29E17258-BE26-47A9-94F2-D6FED81494E4}" type="pres">
      <dgm:prSet presAssocID="{88DDC237-7122-4629-B419-EDF2199DB7FB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DFA2D3-D78F-4F13-9643-B28C06EDB410}" type="pres">
      <dgm:prSet presAssocID="{8737EB33-1CD7-4E48-B3A7-EA940A1FCBCD}" presName="space" presStyleCnt="0"/>
      <dgm:spPr/>
    </dgm:pt>
    <dgm:pt modelId="{AE8FD0EC-F962-4AF2-A998-69A97806733B}" type="pres">
      <dgm:prSet presAssocID="{803662C5-3AD3-46F1-98CB-A8E58DB641D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ACEA7-03BA-42A9-9C29-5AFA1C6121E7}" type="pres">
      <dgm:prSet presAssocID="{E31F36D0-3E80-48C9-B19A-1C1CB85ABD74}" presName="space" presStyleCnt="0"/>
      <dgm:spPr/>
    </dgm:pt>
    <dgm:pt modelId="{B5D6CDBB-7D3D-4947-887A-747233AB0572}" type="pres">
      <dgm:prSet presAssocID="{49B9D6F1-0D9B-4111-AE6F-95650148F8A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49E64-6123-4D7F-AC42-167659886E5A}" type="pres">
      <dgm:prSet presAssocID="{53DCD747-E170-4522-8F27-70C4772BC84D}" presName="space" presStyleCnt="0"/>
      <dgm:spPr/>
    </dgm:pt>
    <dgm:pt modelId="{D90496C8-82B0-409F-A27C-86B4A8CC4F31}" type="pres">
      <dgm:prSet presAssocID="{8BC9DFF8-E07F-482A-BAFD-426EB77EB509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077D5-152C-4B44-9437-6507DDDFF1FF}" type="pres">
      <dgm:prSet presAssocID="{A527F347-B2FC-48D2-9F73-9A155054C5AC}" presName="space" presStyleCnt="0"/>
      <dgm:spPr/>
    </dgm:pt>
    <dgm:pt modelId="{3161D58D-F88C-47F0-ADA0-38C6067E39C2}" type="pres">
      <dgm:prSet presAssocID="{D0943606-B786-4C6F-814F-67BA845DCFD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B9863D-1821-4FBA-9CB1-E242F3D2CB2E}" type="presOf" srcId="{88DDC237-7122-4629-B419-EDF2199DB7FB}" destId="{29E17258-BE26-47A9-94F2-D6FED81494E4}" srcOrd="0" destOrd="0" presId="urn:microsoft.com/office/officeart/2005/8/layout/venn3"/>
    <dgm:cxn modelId="{E94D3CB8-01E9-4B1A-864C-C3562EEFB149}" type="presOf" srcId="{803662C5-3AD3-46F1-98CB-A8E58DB641DE}" destId="{AE8FD0EC-F962-4AF2-A998-69A97806733B}" srcOrd="0" destOrd="0" presId="urn:microsoft.com/office/officeart/2005/8/layout/venn3"/>
    <dgm:cxn modelId="{6CC7AB7B-38A8-4FC6-B3CF-C4B3485EE3AE}" srcId="{09121E6F-8748-4B0E-A94B-693FB18A6450}" destId="{8BC9DFF8-E07F-482A-BAFD-426EB77EB509}" srcOrd="3" destOrd="0" parTransId="{FDEC8491-7C63-4CA7-A49A-D0D19A19D80E}" sibTransId="{A527F347-B2FC-48D2-9F73-9A155054C5AC}"/>
    <dgm:cxn modelId="{7FD06795-E3F9-4FAD-B39F-E6C8817BC103}" srcId="{09121E6F-8748-4B0E-A94B-693FB18A6450}" destId="{803662C5-3AD3-46F1-98CB-A8E58DB641DE}" srcOrd="1" destOrd="0" parTransId="{76D19D01-238C-4D1C-B41A-A73A335C682A}" sibTransId="{E31F36D0-3E80-48C9-B19A-1C1CB85ABD74}"/>
    <dgm:cxn modelId="{E4D25434-43CE-431A-ACAA-228ADE0B272C}" type="presOf" srcId="{8BC9DFF8-E07F-482A-BAFD-426EB77EB509}" destId="{D90496C8-82B0-409F-A27C-86B4A8CC4F31}" srcOrd="0" destOrd="0" presId="urn:microsoft.com/office/officeart/2005/8/layout/venn3"/>
    <dgm:cxn modelId="{2044AEB2-40A8-459E-8F9D-F9F40908644A}" type="presOf" srcId="{D0943606-B786-4C6F-814F-67BA845DCFD6}" destId="{3161D58D-F88C-47F0-ADA0-38C6067E39C2}" srcOrd="0" destOrd="0" presId="urn:microsoft.com/office/officeart/2005/8/layout/venn3"/>
    <dgm:cxn modelId="{D743D2AB-4AC5-4100-BE30-3F078D7C12E7}" type="presOf" srcId="{49B9D6F1-0D9B-4111-AE6F-95650148F8AD}" destId="{B5D6CDBB-7D3D-4947-887A-747233AB0572}" srcOrd="0" destOrd="0" presId="urn:microsoft.com/office/officeart/2005/8/layout/venn3"/>
    <dgm:cxn modelId="{CE0B4681-2490-4FE6-A2A3-E4BAE55B24AA}" srcId="{09121E6F-8748-4B0E-A94B-693FB18A6450}" destId="{D0943606-B786-4C6F-814F-67BA845DCFD6}" srcOrd="4" destOrd="0" parTransId="{8DEDAAF5-4C30-4A75-ADFE-308BE1F1861E}" sibTransId="{9761E83D-5629-40C8-BDE2-B9D0AEBD328B}"/>
    <dgm:cxn modelId="{91079BAD-4B8E-4244-A30A-CA4A2939D750}" type="presOf" srcId="{09121E6F-8748-4B0E-A94B-693FB18A6450}" destId="{90DB1B68-0FAC-41C5-8572-82119FC3C505}" srcOrd="0" destOrd="0" presId="urn:microsoft.com/office/officeart/2005/8/layout/venn3"/>
    <dgm:cxn modelId="{AC6BAC47-4E45-4B25-922C-D65AE69036A6}" srcId="{09121E6F-8748-4B0E-A94B-693FB18A6450}" destId="{88DDC237-7122-4629-B419-EDF2199DB7FB}" srcOrd="0" destOrd="0" parTransId="{E6D51A4E-7826-4F97-BB33-595343A03B34}" sibTransId="{8737EB33-1CD7-4E48-B3A7-EA940A1FCBCD}"/>
    <dgm:cxn modelId="{6970380F-319A-4F35-AE80-74B1AFB24246}" srcId="{09121E6F-8748-4B0E-A94B-693FB18A6450}" destId="{49B9D6F1-0D9B-4111-AE6F-95650148F8AD}" srcOrd="2" destOrd="0" parTransId="{A7BEEDC1-1C70-42CF-A319-BA6EC9AE65C6}" sibTransId="{53DCD747-E170-4522-8F27-70C4772BC84D}"/>
    <dgm:cxn modelId="{C4C86D4B-F9CD-4031-B349-1464CCF47A83}" type="presParOf" srcId="{90DB1B68-0FAC-41C5-8572-82119FC3C505}" destId="{29E17258-BE26-47A9-94F2-D6FED81494E4}" srcOrd="0" destOrd="0" presId="urn:microsoft.com/office/officeart/2005/8/layout/venn3"/>
    <dgm:cxn modelId="{EE028E02-C26D-4CDD-90D8-88682244E3BE}" type="presParOf" srcId="{90DB1B68-0FAC-41C5-8572-82119FC3C505}" destId="{6DDFA2D3-D78F-4F13-9643-B28C06EDB410}" srcOrd="1" destOrd="0" presId="urn:microsoft.com/office/officeart/2005/8/layout/venn3"/>
    <dgm:cxn modelId="{7E6C559A-4040-46F7-A0D8-0B6E8014F5C9}" type="presParOf" srcId="{90DB1B68-0FAC-41C5-8572-82119FC3C505}" destId="{AE8FD0EC-F962-4AF2-A998-69A97806733B}" srcOrd="2" destOrd="0" presId="urn:microsoft.com/office/officeart/2005/8/layout/venn3"/>
    <dgm:cxn modelId="{FFE3C92B-E7B0-4A7F-A3CB-70F7CE85B2C9}" type="presParOf" srcId="{90DB1B68-0FAC-41C5-8572-82119FC3C505}" destId="{8F4ACEA7-03BA-42A9-9C29-5AFA1C6121E7}" srcOrd="3" destOrd="0" presId="urn:microsoft.com/office/officeart/2005/8/layout/venn3"/>
    <dgm:cxn modelId="{972DBE70-7AC6-4342-90D0-65AEA6B463B8}" type="presParOf" srcId="{90DB1B68-0FAC-41C5-8572-82119FC3C505}" destId="{B5D6CDBB-7D3D-4947-887A-747233AB0572}" srcOrd="4" destOrd="0" presId="urn:microsoft.com/office/officeart/2005/8/layout/venn3"/>
    <dgm:cxn modelId="{4C73BBAE-B79B-4E81-9E21-A1329FEDA2FE}" type="presParOf" srcId="{90DB1B68-0FAC-41C5-8572-82119FC3C505}" destId="{01C49E64-6123-4D7F-AC42-167659886E5A}" srcOrd="5" destOrd="0" presId="urn:microsoft.com/office/officeart/2005/8/layout/venn3"/>
    <dgm:cxn modelId="{5B9851D7-FA1C-4672-8BC3-D6E772E64C39}" type="presParOf" srcId="{90DB1B68-0FAC-41C5-8572-82119FC3C505}" destId="{D90496C8-82B0-409F-A27C-86B4A8CC4F31}" srcOrd="6" destOrd="0" presId="urn:microsoft.com/office/officeart/2005/8/layout/venn3"/>
    <dgm:cxn modelId="{6C26671A-4FF4-4061-A488-2796AEE712E5}" type="presParOf" srcId="{90DB1B68-0FAC-41C5-8572-82119FC3C505}" destId="{A3A077D5-152C-4B44-9437-6507DDDFF1FF}" srcOrd="7" destOrd="0" presId="urn:microsoft.com/office/officeart/2005/8/layout/venn3"/>
    <dgm:cxn modelId="{EC9DDC6B-2965-453D-853E-A09788E26ACF}" type="presParOf" srcId="{90DB1B68-0FAC-41C5-8572-82119FC3C505}" destId="{3161D58D-F88C-47F0-ADA0-38C6067E39C2}" srcOrd="8" destOrd="0" presId="urn:microsoft.com/office/officeart/2005/8/layout/ven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339DFA-C629-455E-A6D4-F1CD24460538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47159619-0833-4F30-8F65-7302FBDCE3F1}">
      <dgm:prSet phldrT="[Text]"/>
      <dgm:spPr/>
      <dgm:t>
        <a:bodyPr/>
        <a:lstStyle/>
        <a:p>
          <a:r>
            <a:rPr lang="en-US" dirty="0" smtClean="0"/>
            <a:t>Disintermediate</a:t>
          </a:r>
          <a:endParaRPr lang="en-US" dirty="0"/>
        </a:p>
      </dgm:t>
    </dgm:pt>
    <dgm:pt modelId="{9227B7D6-454F-4E03-8DC5-CEF8F1D8489D}" type="parTrans" cxnId="{45BB2D87-3AD0-4249-A7B1-F78F437ED8CD}">
      <dgm:prSet/>
      <dgm:spPr/>
      <dgm:t>
        <a:bodyPr/>
        <a:lstStyle/>
        <a:p>
          <a:endParaRPr lang="en-US"/>
        </a:p>
      </dgm:t>
    </dgm:pt>
    <dgm:pt modelId="{F66763D5-B0C2-45D9-9D9C-D9AF37003D23}" type="sibTrans" cxnId="{45BB2D87-3AD0-4249-A7B1-F78F437ED8CD}">
      <dgm:prSet/>
      <dgm:spPr/>
      <dgm:t>
        <a:bodyPr/>
        <a:lstStyle/>
        <a:p>
          <a:endParaRPr lang="en-US"/>
        </a:p>
      </dgm:t>
    </dgm:pt>
    <dgm:pt modelId="{13939E40-E737-4CB3-8956-24F0BD1D7F22}">
      <dgm:prSet phldrT="[Text]"/>
      <dgm:spPr/>
      <dgm:t>
        <a:bodyPr/>
        <a:lstStyle/>
        <a:p>
          <a:r>
            <a:rPr lang="en-US" dirty="0" smtClean="0"/>
            <a:t>Differentiate</a:t>
          </a:r>
          <a:endParaRPr lang="en-US" dirty="0"/>
        </a:p>
      </dgm:t>
    </dgm:pt>
    <dgm:pt modelId="{6162C833-616E-4A1D-8567-743853C4F5B3}" type="parTrans" cxnId="{6F31C40C-A135-4B16-92E0-83B6F8631D9B}">
      <dgm:prSet/>
      <dgm:spPr/>
      <dgm:t>
        <a:bodyPr/>
        <a:lstStyle/>
        <a:p>
          <a:endParaRPr lang="en-US"/>
        </a:p>
      </dgm:t>
    </dgm:pt>
    <dgm:pt modelId="{55B481C5-624A-40BB-94AF-7E4743206900}" type="sibTrans" cxnId="{6F31C40C-A135-4B16-92E0-83B6F8631D9B}">
      <dgm:prSet/>
      <dgm:spPr/>
      <dgm:t>
        <a:bodyPr/>
        <a:lstStyle/>
        <a:p>
          <a:endParaRPr lang="en-US"/>
        </a:p>
      </dgm:t>
    </dgm:pt>
    <dgm:pt modelId="{6929EDB8-4CA7-45BB-B189-8BF3C5BFE14E}">
      <dgm:prSet phldrT="[Text]"/>
      <dgm:spPr/>
      <dgm:t>
        <a:bodyPr/>
        <a:lstStyle/>
        <a:p>
          <a:r>
            <a:rPr lang="en-US" dirty="0" smtClean="0"/>
            <a:t>Premiumize</a:t>
          </a:r>
          <a:endParaRPr lang="en-US" dirty="0"/>
        </a:p>
      </dgm:t>
    </dgm:pt>
    <dgm:pt modelId="{5C1FAC63-1872-4D4B-B418-A50824C05B7E}" type="parTrans" cxnId="{61FA7DD1-7408-4F2F-8E62-B26F1FB02805}">
      <dgm:prSet/>
      <dgm:spPr/>
      <dgm:t>
        <a:bodyPr/>
        <a:lstStyle/>
        <a:p>
          <a:endParaRPr lang="en-US"/>
        </a:p>
      </dgm:t>
    </dgm:pt>
    <dgm:pt modelId="{50D646D0-C94B-480E-AC8F-D863F81F4399}" type="sibTrans" cxnId="{61FA7DD1-7408-4F2F-8E62-B26F1FB02805}">
      <dgm:prSet/>
      <dgm:spPr/>
      <dgm:t>
        <a:bodyPr/>
        <a:lstStyle/>
        <a:p>
          <a:endParaRPr lang="en-US"/>
        </a:p>
      </dgm:t>
    </dgm:pt>
    <dgm:pt modelId="{C3EB9524-63F5-4DB9-B928-DE7006479343}" type="pres">
      <dgm:prSet presAssocID="{8D339DFA-C629-455E-A6D4-F1CD24460538}" presName="Name0" presStyleCnt="0">
        <dgm:presLayoutVars>
          <dgm:dir/>
          <dgm:resizeHandles val="exact"/>
        </dgm:presLayoutVars>
      </dgm:prSet>
      <dgm:spPr/>
    </dgm:pt>
    <dgm:pt modelId="{82DAE612-A1BD-4CDA-B27F-581CDF015DC7}" type="pres">
      <dgm:prSet presAssocID="{47159619-0833-4F30-8F65-7302FBDCE3F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5D2F9-A78C-459F-9307-EAD32AC75AF4}" type="pres">
      <dgm:prSet presAssocID="{F66763D5-B0C2-45D9-9D9C-D9AF37003D23}" presName="sibTrans" presStyleLbl="sibTrans2D1" presStyleIdx="0" presStyleCnt="2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A82DC715-2141-4CA7-A59D-ADA8A8CF5B07}" type="pres">
      <dgm:prSet presAssocID="{F66763D5-B0C2-45D9-9D9C-D9AF37003D2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3C8A678-7B80-426D-B6C1-9ACD3AEBEAB9}" type="pres">
      <dgm:prSet presAssocID="{13939E40-E737-4CB3-8956-24F0BD1D7F2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E765B-C412-4ED7-B495-BDAFB0DAE6DA}" type="pres">
      <dgm:prSet presAssocID="{55B481C5-624A-40BB-94AF-7E4743206900}" presName="sibTrans" presStyleLbl="sibTrans2D1" presStyleIdx="1" presStyleCnt="2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64A1DEEA-E76D-4265-9234-FF3B49887F9A}" type="pres">
      <dgm:prSet presAssocID="{55B481C5-624A-40BB-94AF-7E474320690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599D9CB-03E5-4AF8-8B6C-12943E8D88E4}" type="pres">
      <dgm:prSet presAssocID="{6929EDB8-4CA7-45BB-B189-8BF3C5BFE14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9D667A-A736-4C96-83BB-F5D3C6AD5895}" type="presOf" srcId="{55B481C5-624A-40BB-94AF-7E4743206900}" destId="{32DE765B-C412-4ED7-B495-BDAFB0DAE6DA}" srcOrd="0" destOrd="0" presId="urn:microsoft.com/office/officeart/2005/8/layout/process1"/>
    <dgm:cxn modelId="{6F31C40C-A135-4B16-92E0-83B6F8631D9B}" srcId="{8D339DFA-C629-455E-A6D4-F1CD24460538}" destId="{13939E40-E737-4CB3-8956-24F0BD1D7F22}" srcOrd="1" destOrd="0" parTransId="{6162C833-616E-4A1D-8567-743853C4F5B3}" sibTransId="{55B481C5-624A-40BB-94AF-7E4743206900}"/>
    <dgm:cxn modelId="{ED4B84BD-8997-4EC5-BEB3-73F191B37CFC}" type="presOf" srcId="{6929EDB8-4CA7-45BB-B189-8BF3C5BFE14E}" destId="{5599D9CB-03E5-4AF8-8B6C-12943E8D88E4}" srcOrd="0" destOrd="0" presId="urn:microsoft.com/office/officeart/2005/8/layout/process1"/>
    <dgm:cxn modelId="{61FA7DD1-7408-4F2F-8E62-B26F1FB02805}" srcId="{8D339DFA-C629-455E-A6D4-F1CD24460538}" destId="{6929EDB8-4CA7-45BB-B189-8BF3C5BFE14E}" srcOrd="2" destOrd="0" parTransId="{5C1FAC63-1872-4D4B-B418-A50824C05B7E}" sibTransId="{50D646D0-C94B-480E-AC8F-D863F81F4399}"/>
    <dgm:cxn modelId="{558D216B-F7A8-4A6E-9FBE-40EDC9D957AB}" type="presOf" srcId="{13939E40-E737-4CB3-8956-24F0BD1D7F22}" destId="{F3C8A678-7B80-426D-B6C1-9ACD3AEBEAB9}" srcOrd="0" destOrd="0" presId="urn:microsoft.com/office/officeart/2005/8/layout/process1"/>
    <dgm:cxn modelId="{5DAF2E1D-D4D0-46B9-AF0F-D0ED9B23877B}" type="presOf" srcId="{F66763D5-B0C2-45D9-9D9C-D9AF37003D23}" destId="{A82DC715-2141-4CA7-A59D-ADA8A8CF5B07}" srcOrd="1" destOrd="0" presId="urn:microsoft.com/office/officeart/2005/8/layout/process1"/>
    <dgm:cxn modelId="{45BB2D87-3AD0-4249-A7B1-F78F437ED8CD}" srcId="{8D339DFA-C629-455E-A6D4-F1CD24460538}" destId="{47159619-0833-4F30-8F65-7302FBDCE3F1}" srcOrd="0" destOrd="0" parTransId="{9227B7D6-454F-4E03-8DC5-CEF8F1D8489D}" sibTransId="{F66763D5-B0C2-45D9-9D9C-D9AF37003D23}"/>
    <dgm:cxn modelId="{00E76D35-64FB-4911-9650-CA1F24D0E58A}" type="presOf" srcId="{F66763D5-B0C2-45D9-9D9C-D9AF37003D23}" destId="{3315D2F9-A78C-459F-9307-EAD32AC75AF4}" srcOrd="0" destOrd="0" presId="urn:microsoft.com/office/officeart/2005/8/layout/process1"/>
    <dgm:cxn modelId="{0D7D0D02-6155-4B4F-8940-C7ACE4FAC7EF}" type="presOf" srcId="{8D339DFA-C629-455E-A6D4-F1CD24460538}" destId="{C3EB9524-63F5-4DB9-B928-DE7006479343}" srcOrd="0" destOrd="0" presId="urn:microsoft.com/office/officeart/2005/8/layout/process1"/>
    <dgm:cxn modelId="{45BAA8D7-F3B9-4216-993E-A7514FAC7B1C}" type="presOf" srcId="{55B481C5-624A-40BB-94AF-7E4743206900}" destId="{64A1DEEA-E76D-4265-9234-FF3B49887F9A}" srcOrd="1" destOrd="0" presId="urn:microsoft.com/office/officeart/2005/8/layout/process1"/>
    <dgm:cxn modelId="{139670EB-B14D-4FC4-8CA7-9B6C1D7CDD82}" type="presOf" srcId="{47159619-0833-4F30-8F65-7302FBDCE3F1}" destId="{82DAE612-A1BD-4CDA-B27F-581CDF015DC7}" srcOrd="0" destOrd="0" presId="urn:microsoft.com/office/officeart/2005/8/layout/process1"/>
    <dgm:cxn modelId="{2C00CCF4-009A-40D1-816C-3D3C9C0BEB2D}" type="presParOf" srcId="{C3EB9524-63F5-4DB9-B928-DE7006479343}" destId="{82DAE612-A1BD-4CDA-B27F-581CDF015DC7}" srcOrd="0" destOrd="0" presId="urn:microsoft.com/office/officeart/2005/8/layout/process1"/>
    <dgm:cxn modelId="{0060C4DE-760E-4B54-8B20-DC3266587E58}" type="presParOf" srcId="{C3EB9524-63F5-4DB9-B928-DE7006479343}" destId="{3315D2F9-A78C-459F-9307-EAD32AC75AF4}" srcOrd="1" destOrd="0" presId="urn:microsoft.com/office/officeart/2005/8/layout/process1"/>
    <dgm:cxn modelId="{EF4CED20-4C0E-4E0E-84F2-DB992DD7EC77}" type="presParOf" srcId="{3315D2F9-A78C-459F-9307-EAD32AC75AF4}" destId="{A82DC715-2141-4CA7-A59D-ADA8A8CF5B07}" srcOrd="0" destOrd="0" presId="urn:microsoft.com/office/officeart/2005/8/layout/process1"/>
    <dgm:cxn modelId="{346831CA-4419-44C5-BD3F-10CEEC347C2D}" type="presParOf" srcId="{C3EB9524-63F5-4DB9-B928-DE7006479343}" destId="{F3C8A678-7B80-426D-B6C1-9ACD3AEBEAB9}" srcOrd="2" destOrd="0" presId="urn:microsoft.com/office/officeart/2005/8/layout/process1"/>
    <dgm:cxn modelId="{354804AB-6542-49A9-B0C3-497A92634F5F}" type="presParOf" srcId="{C3EB9524-63F5-4DB9-B928-DE7006479343}" destId="{32DE765B-C412-4ED7-B495-BDAFB0DAE6DA}" srcOrd="3" destOrd="0" presId="urn:microsoft.com/office/officeart/2005/8/layout/process1"/>
    <dgm:cxn modelId="{56B38D9B-288A-4990-B92B-769BBB45FB39}" type="presParOf" srcId="{32DE765B-C412-4ED7-B495-BDAFB0DAE6DA}" destId="{64A1DEEA-E76D-4265-9234-FF3B49887F9A}" srcOrd="0" destOrd="0" presId="urn:microsoft.com/office/officeart/2005/8/layout/process1"/>
    <dgm:cxn modelId="{3B27198D-178E-46E0-B243-F02DD14E3B2F}" type="presParOf" srcId="{C3EB9524-63F5-4DB9-B928-DE7006479343}" destId="{5599D9CB-03E5-4AF8-8B6C-12943E8D88E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973CB-855B-453B-8B62-31C6D689ADC4}">
      <dsp:nvSpPr>
        <dsp:cNvPr id="0" name=""/>
        <dsp:cNvSpPr/>
      </dsp:nvSpPr>
      <dsp:spPr>
        <a:xfrm>
          <a:off x="4145632" y="1318236"/>
          <a:ext cx="2979259" cy="488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160"/>
              </a:lnTo>
              <a:lnTo>
                <a:pt x="2979259" y="244160"/>
              </a:lnTo>
              <a:lnTo>
                <a:pt x="2979259" y="4883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3B2F5-6200-429B-88EC-DCDB9C016D9F}">
      <dsp:nvSpPr>
        <dsp:cNvPr id="0" name=""/>
        <dsp:cNvSpPr/>
      </dsp:nvSpPr>
      <dsp:spPr>
        <a:xfrm>
          <a:off x="4145632" y="1318236"/>
          <a:ext cx="114941" cy="716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335"/>
              </a:lnTo>
              <a:lnTo>
                <a:pt x="114941" y="472335"/>
              </a:lnTo>
              <a:lnTo>
                <a:pt x="114941" y="71649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4D1914-FDA1-492A-A012-E0CD305F7529}">
      <dsp:nvSpPr>
        <dsp:cNvPr id="0" name=""/>
        <dsp:cNvSpPr/>
      </dsp:nvSpPr>
      <dsp:spPr>
        <a:xfrm>
          <a:off x="1166372" y="1318236"/>
          <a:ext cx="2979259" cy="488321"/>
        </a:xfrm>
        <a:custGeom>
          <a:avLst/>
          <a:gdLst/>
          <a:ahLst/>
          <a:cxnLst/>
          <a:rect l="0" t="0" r="0" b="0"/>
          <a:pathLst>
            <a:path>
              <a:moveTo>
                <a:pt x="2979259" y="0"/>
              </a:moveTo>
              <a:lnTo>
                <a:pt x="2979259" y="244160"/>
              </a:lnTo>
              <a:lnTo>
                <a:pt x="0" y="244160"/>
              </a:lnTo>
              <a:lnTo>
                <a:pt x="0" y="4883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DFBE1-FDE7-4354-AD81-EB5E5EE5F07E}">
      <dsp:nvSpPr>
        <dsp:cNvPr id="0" name=""/>
        <dsp:cNvSpPr/>
      </dsp:nvSpPr>
      <dsp:spPr>
        <a:xfrm>
          <a:off x="2732232" y="228175"/>
          <a:ext cx="2826798" cy="10900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Managing Director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Mr</a:t>
          </a:r>
          <a:r>
            <a:rPr lang="en-US" sz="2000" kern="1200" dirty="0" smtClean="0"/>
            <a:t> Sanjiv Sarin</a:t>
          </a:r>
        </a:p>
      </dsp:txBody>
      <dsp:txXfrm>
        <a:off x="2732232" y="228175"/>
        <a:ext cx="2826798" cy="1090060"/>
      </dsp:txXfrm>
    </dsp:sp>
    <dsp:sp modelId="{7ABBC754-7C27-4060-8CE2-48C3F756439E}">
      <dsp:nvSpPr>
        <dsp:cNvPr id="0" name=""/>
        <dsp:cNvSpPr/>
      </dsp:nvSpPr>
      <dsp:spPr>
        <a:xfrm>
          <a:off x="3702" y="1806557"/>
          <a:ext cx="2325339" cy="11626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Executive Director &amp; 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Dy. CEO 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Mr. Chacko P. 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Thomas</a:t>
          </a:r>
          <a:endParaRPr lang="en-US" sz="1800" kern="1200" dirty="0"/>
        </a:p>
      </dsp:txBody>
      <dsp:txXfrm>
        <a:off x="3702" y="1806557"/>
        <a:ext cx="2325339" cy="1162669"/>
      </dsp:txXfrm>
    </dsp:sp>
    <dsp:sp modelId="{AD57A00D-50BD-440B-B01E-4AE475EFD20C}">
      <dsp:nvSpPr>
        <dsp:cNvPr id="0" name=""/>
        <dsp:cNvSpPr/>
      </dsp:nvSpPr>
      <dsp:spPr>
        <a:xfrm>
          <a:off x="2932304" y="2034732"/>
          <a:ext cx="2656537" cy="12776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Executive Director &amp; 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CFO 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Mr. K.  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Venkataramanan</a:t>
          </a:r>
        </a:p>
      </dsp:txBody>
      <dsp:txXfrm>
        <a:off x="2932304" y="2034732"/>
        <a:ext cx="2656537" cy="1277634"/>
      </dsp:txXfrm>
    </dsp:sp>
    <dsp:sp modelId="{2A246D76-0840-4531-9B35-5DBC39A05F05}">
      <dsp:nvSpPr>
        <dsp:cNvPr id="0" name=""/>
        <dsp:cNvSpPr/>
      </dsp:nvSpPr>
      <dsp:spPr>
        <a:xfrm>
          <a:off x="5962221" y="1806557"/>
          <a:ext cx="2325339" cy="11626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Executive Director 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Mr. T. 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Radhakrishnan</a:t>
          </a:r>
        </a:p>
      </dsp:txBody>
      <dsp:txXfrm>
        <a:off x="5962221" y="1806557"/>
        <a:ext cx="2325339" cy="1162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17258-BE26-47A9-94F2-D6FED81494E4}">
      <dsp:nvSpPr>
        <dsp:cNvPr id="0" name=""/>
        <dsp:cNvSpPr/>
      </dsp:nvSpPr>
      <dsp:spPr>
        <a:xfrm>
          <a:off x="713" y="859705"/>
          <a:ext cx="1390480" cy="1390480"/>
        </a:xfrm>
        <a:prstGeom prst="ellipse">
          <a:avLst/>
        </a:prstGeom>
        <a:solidFill>
          <a:srgbClr val="DB24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vert270" wrap="square" lIns="76523" tIns="15240" rIns="76523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n>
                <a:noFill/>
              </a:ln>
              <a:solidFill>
                <a:schemeClr val="bg1"/>
              </a:solidFill>
            </a:rPr>
            <a:t>Customer Focus</a:t>
          </a:r>
          <a:endParaRPr lang="en-US" sz="1200" b="1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204344" y="1063336"/>
        <a:ext cx="983218" cy="983218"/>
      </dsp:txXfrm>
    </dsp:sp>
    <dsp:sp modelId="{AE8FD0EC-F962-4AF2-A998-69A97806733B}">
      <dsp:nvSpPr>
        <dsp:cNvPr id="0" name=""/>
        <dsp:cNvSpPr/>
      </dsp:nvSpPr>
      <dsp:spPr>
        <a:xfrm>
          <a:off x="1113097" y="859705"/>
          <a:ext cx="1390480" cy="139048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vert270" wrap="square" lIns="76523" tIns="13970" rIns="76523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n>
                <a:noFill/>
              </a:ln>
              <a:solidFill>
                <a:schemeClr val="bg1"/>
              </a:solidFill>
            </a:rPr>
            <a:t>Responsibility</a:t>
          </a:r>
          <a:endParaRPr lang="en-US" sz="1100" b="1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1316728" y="1063336"/>
        <a:ext cx="983218" cy="983218"/>
      </dsp:txXfrm>
    </dsp:sp>
    <dsp:sp modelId="{B5D6CDBB-7D3D-4947-887A-747233AB0572}">
      <dsp:nvSpPr>
        <dsp:cNvPr id="0" name=""/>
        <dsp:cNvSpPr/>
      </dsp:nvSpPr>
      <dsp:spPr>
        <a:xfrm>
          <a:off x="2225481" y="859705"/>
          <a:ext cx="1390480" cy="1390480"/>
        </a:xfrm>
        <a:prstGeom prst="ellipse">
          <a:avLst/>
        </a:prstGeom>
        <a:solidFill>
          <a:srgbClr val="AE45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vert270" wrap="square" lIns="76523" tIns="15240" rIns="76523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n>
                <a:noFill/>
              </a:ln>
              <a:solidFill>
                <a:schemeClr val="bg1"/>
              </a:solidFill>
            </a:rPr>
            <a:t>Innovation &amp; Agility</a:t>
          </a:r>
          <a:endParaRPr lang="en-US" sz="1200" b="1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2429112" y="1063336"/>
        <a:ext cx="983218" cy="983218"/>
      </dsp:txXfrm>
    </dsp:sp>
    <dsp:sp modelId="{D90496C8-82B0-409F-A27C-86B4A8CC4F31}">
      <dsp:nvSpPr>
        <dsp:cNvPr id="0" name=""/>
        <dsp:cNvSpPr/>
      </dsp:nvSpPr>
      <dsp:spPr>
        <a:xfrm>
          <a:off x="3337866" y="859705"/>
          <a:ext cx="1390480" cy="1390480"/>
        </a:xfrm>
        <a:prstGeom prst="ellipse">
          <a:avLst/>
        </a:prstGeom>
        <a:solidFill>
          <a:srgbClr val="65A8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vert270" wrap="square" lIns="76523" tIns="15240" rIns="76523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n>
                <a:noFill/>
              </a:ln>
              <a:solidFill>
                <a:schemeClr val="bg1"/>
              </a:solidFill>
            </a:rPr>
            <a:t>People Centric</a:t>
          </a:r>
          <a:endParaRPr lang="en-US" sz="1200" b="1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3541497" y="1063336"/>
        <a:ext cx="983218" cy="983218"/>
      </dsp:txXfrm>
    </dsp:sp>
    <dsp:sp modelId="{3161D58D-F88C-47F0-ADA0-38C6067E39C2}">
      <dsp:nvSpPr>
        <dsp:cNvPr id="0" name=""/>
        <dsp:cNvSpPr/>
      </dsp:nvSpPr>
      <dsp:spPr>
        <a:xfrm>
          <a:off x="4450250" y="859705"/>
          <a:ext cx="1390480" cy="1390480"/>
        </a:xfrm>
        <a:prstGeom prst="ellipse">
          <a:avLst/>
        </a:prstGeom>
        <a:solidFill>
          <a:srgbClr val="FFC21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vert270" wrap="square" lIns="76523" tIns="13970" rIns="76523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n>
                <a:noFill/>
              </a:ln>
              <a:solidFill>
                <a:schemeClr val="bg1"/>
              </a:solidFill>
            </a:rPr>
            <a:t>Transparency</a:t>
          </a:r>
          <a:endParaRPr lang="en-US" sz="1100" b="1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4653881" y="1063336"/>
        <a:ext cx="983218" cy="9832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AE612-A1BD-4CDA-B27F-581CDF015DC7}">
      <dsp:nvSpPr>
        <dsp:cNvPr id="0" name=""/>
        <dsp:cNvSpPr/>
      </dsp:nvSpPr>
      <dsp:spPr>
        <a:xfrm>
          <a:off x="4683" y="171417"/>
          <a:ext cx="1399796" cy="8398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Disintermediate</a:t>
          </a:r>
          <a:endParaRPr lang="en-US" sz="1400" kern="1200" dirty="0"/>
        </a:p>
      </dsp:txBody>
      <dsp:txXfrm>
        <a:off x="29282" y="196016"/>
        <a:ext cx="1350598" cy="790679"/>
      </dsp:txXfrm>
    </dsp:sp>
    <dsp:sp modelId="{3315D2F9-A78C-459F-9307-EAD32AC75AF4}">
      <dsp:nvSpPr>
        <dsp:cNvPr id="0" name=""/>
        <dsp:cNvSpPr/>
      </dsp:nvSpPr>
      <dsp:spPr>
        <a:xfrm>
          <a:off x="1544459" y="417781"/>
          <a:ext cx="296756" cy="347149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544459" y="487211"/>
        <a:ext cx="207729" cy="208289"/>
      </dsp:txXfrm>
    </dsp:sp>
    <dsp:sp modelId="{F3C8A678-7B80-426D-B6C1-9ACD3AEBEAB9}">
      <dsp:nvSpPr>
        <dsp:cNvPr id="0" name=""/>
        <dsp:cNvSpPr/>
      </dsp:nvSpPr>
      <dsp:spPr>
        <a:xfrm>
          <a:off x="1964397" y="171417"/>
          <a:ext cx="1399796" cy="8398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Differentiate</a:t>
          </a:r>
          <a:endParaRPr lang="en-US" sz="1400" kern="1200" dirty="0"/>
        </a:p>
      </dsp:txBody>
      <dsp:txXfrm>
        <a:off x="1988996" y="196016"/>
        <a:ext cx="1350598" cy="790679"/>
      </dsp:txXfrm>
    </dsp:sp>
    <dsp:sp modelId="{32DE765B-C412-4ED7-B495-BDAFB0DAE6DA}">
      <dsp:nvSpPr>
        <dsp:cNvPr id="0" name=""/>
        <dsp:cNvSpPr/>
      </dsp:nvSpPr>
      <dsp:spPr>
        <a:xfrm>
          <a:off x="3504173" y="417781"/>
          <a:ext cx="296756" cy="347149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504173" y="487211"/>
        <a:ext cx="207729" cy="208289"/>
      </dsp:txXfrm>
    </dsp:sp>
    <dsp:sp modelId="{5599D9CB-03E5-4AF8-8B6C-12943E8D88E4}">
      <dsp:nvSpPr>
        <dsp:cNvPr id="0" name=""/>
        <dsp:cNvSpPr/>
      </dsp:nvSpPr>
      <dsp:spPr>
        <a:xfrm>
          <a:off x="3924112" y="171417"/>
          <a:ext cx="1399796" cy="8398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Premiumize</a:t>
          </a:r>
          <a:endParaRPr lang="en-US" sz="1400" kern="1200" dirty="0"/>
        </a:p>
      </dsp:txBody>
      <dsp:txXfrm>
        <a:off x="3948711" y="196016"/>
        <a:ext cx="1350598" cy="790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AC15E-9B9F-40A8-B96D-1D78BA3FE99C}" type="datetimeFigureOut">
              <a:rPr lang="en-IN" smtClean="0"/>
              <a:pPr/>
              <a:t>25-07-2017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AC0BA-5EB5-4E06-8010-5990C712521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1452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C0BA-5EB5-4E06-8010-5990C7125219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9886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C0BA-5EB5-4E06-8010-5990C7125219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9886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C0BA-5EB5-4E06-8010-5990C7125219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62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C0BA-5EB5-4E06-8010-5990C7125219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621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C0BA-5EB5-4E06-8010-5990C7125219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621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C0BA-5EB5-4E06-8010-5990C7125219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9605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 latest share price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C0BA-5EB5-4E06-8010-5990C7125219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0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104" y="627534"/>
            <a:ext cx="7772400" cy="1102519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7704" y="2139702"/>
            <a:ext cx="6400800" cy="131445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259632" y="1923678"/>
            <a:ext cx="781236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4876006"/>
            <a:ext cx="395536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1DD42B-FC77-419F-90B3-B1229A07D36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7550"/>
          </a:xfrm>
          <a:noFill/>
          <a:ln>
            <a:noFill/>
          </a:ln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9542"/>
            <a:ext cx="8229600" cy="389508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4890194"/>
            <a:ext cx="395536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1DD42B-FC77-419F-90B3-B1229A07D36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D42B-FC77-419F-90B3-B1229A07D36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43960"/>
            <a:ext cx="8229600" cy="367550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1468B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79512" y="915988"/>
            <a:ext cx="8713663" cy="3743325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4890194"/>
            <a:ext cx="395536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1DD42B-FC77-419F-90B3-B1229A07D36C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0" name="Picture 2" descr="C:\Users\BhandalH\Desktop\press-kit_tata_coffee_logo.jp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030"/>
            <a:ext cx="2049118" cy="180000"/>
          </a:xfrm>
          <a:prstGeom prst="rect">
            <a:avLst/>
          </a:prstGeom>
          <a:noFill/>
        </p:spPr>
      </p:pic>
      <p:pic>
        <p:nvPicPr>
          <p:cNvPr id="9218" name="Picture 2" descr="https://upload.wikimedia.org/wikipedia/en/thumb/8/8e/Tata_logo.svg/1116px-Tata_logo.svg.pn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1470"/>
            <a:ext cx="470865" cy="43204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in/url?sa=i&amp;rct=j&amp;q=&amp;esrc=s&amp;source=images&amp;cd=&amp;cad=rja&amp;uact=8&amp;ved=0ahUKEwihzZ73voPVAhXEvY8KHZ01AbMQjRwIBw&amp;url=http://www.interamericancoffee.com/kenya-aa/&amp;psig=AFQjCNGQi1xRoWlrreNWmwejd2HUVdHSwg&amp;ust=149994022206825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o.in/url?sa=i&amp;rct=j&amp;q=&amp;esrc=s&amp;source=images&amp;cd=&amp;cad=rja&amp;uact=8&amp;ved=0ahUKEwjyy_GVwoPVAhVKRY8KHZqjBLIQjRwIBw&amp;url=http://www.thrueat.com/blog/best-coffee-backpacking&amp;psig=AFQjCNGaqujw_VMN3GlvzZ_VtF4U73tXdA&amp;ust=149994108441884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.in/url?sa=i&amp;rct=j&amp;q=&amp;esrc=s&amp;source=images&amp;cd=&amp;cad=rja&amp;uact=8&amp;ved=0ahUKEwiAueyIq4HVAhXBuY8KHU88A_QQjRwIBw&amp;url=http://www.tataglobalbeverages.com/media/news/detailed-news/2016/01/05/tata-coffee-grand-coffee-the-way-it-should-be!&amp;psig=AFQjCNFARUDjW2UmgtYdWfc1ds2jXVPIeQ&amp;ust=149986617644797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rct=j&amp;q=&amp;esrc=s&amp;source=images&amp;cd=&amp;cad=rja&amp;uact=8&amp;ved=0ahUKEwi_w6b05vbUAhXEsY8KHUuXBUEQjRwIBw&amp;url=http://newyorkchica.com/2016/10/review-eight-oclock-coffee-introduces-3-new-flavors/&amp;psig=AFQjCNHO3s5V5aFz_uupp-BmczIqmVc2XQ&amp;ust=149950422536404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stemagazine.com/articles/2015/06/coffee-fruit-natures-wasted-superfood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in/url?sa=i&amp;rct=j&amp;q=&amp;esrc=s&amp;source=images&amp;cd=&amp;cad=rja&amp;uact=8&amp;ved=0ahUKEwj97eKcp4HVAhXLN48KHUgpA-AQjRwIBw&amp;url=http://www.worldatlas.com/articles/top-10-coffee-consuming-nations.html&amp;psig=AFQjCNEQBjbVXizfXj19znzSG22FrciHmg&amp;ust=1499865123170491" TargetMode="Externa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74</a:t>
            </a:r>
            <a:r>
              <a:rPr lang="en-IN" baseline="30000" dirty="0" smtClean="0"/>
              <a:t>th</a:t>
            </a:r>
            <a:r>
              <a:rPr lang="en-IN" dirty="0" smtClean="0"/>
              <a:t> Annual General Meeting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 smtClean="0"/>
              <a:t>July 17, 2017</a:t>
            </a:r>
          </a:p>
          <a:p>
            <a:endParaRPr lang="en-IN" dirty="0"/>
          </a:p>
          <a:p>
            <a:r>
              <a:rPr lang="en-IN" dirty="0" smtClean="0"/>
              <a:t>Financial Year 2016-17</a:t>
            </a:r>
          </a:p>
          <a:p>
            <a:r>
              <a:rPr lang="en-IN" dirty="0" smtClean="0"/>
              <a:t>Presented by </a:t>
            </a:r>
          </a:p>
          <a:p>
            <a:r>
              <a:rPr lang="en-IN" dirty="0" smtClean="0"/>
              <a:t>Sanjiv Sarin</a:t>
            </a:r>
          </a:p>
          <a:p>
            <a:r>
              <a:rPr lang="en-IN" dirty="0" smtClean="0"/>
              <a:t>Managing Director &amp; CEO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1DD42B-FC77-419F-90B3-B1229A07D36C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Divisional Highlights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1DD42B-FC77-419F-90B3-B1229A07D36C}" type="slidenum">
              <a:rPr lang="en-IN" smtClean="0"/>
              <a:pPr/>
              <a:t>10</a:t>
            </a:fld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Image result for AA Arabica bea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51517"/>
            <a:ext cx="8173175" cy="23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35896" y="2265134"/>
            <a:ext cx="2320121" cy="73866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Created 100% irrigation capacity through rainwater harvesting tanks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1869" y="2265134"/>
            <a:ext cx="2224587" cy="73866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Five estates bagged Regional and Specialty Fine Cup awards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2121699"/>
            <a:ext cx="2592288" cy="95410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Focused on maintaining bush health and protecting crop in a year that received 46% less rainfall.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4104" name="Picture 8" descr="Image result for soluble coffee powder with cup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003798"/>
            <a:ext cx="8173175" cy="178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544" y="4280778"/>
            <a:ext cx="2592288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Achieved highest ever  sales volume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5895" y="4065334"/>
            <a:ext cx="2320121" cy="73866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Focused on new product variants for select markets and customers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1869" y="4065334"/>
            <a:ext cx="2224587" cy="73866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State of the art greenfield FDC project in Vietnam approved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651517"/>
            <a:ext cx="2304256" cy="76810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4000">
                <a:schemeClr val="accent1">
                  <a:tint val="44500"/>
                  <a:satMod val="160000"/>
                  <a:alpha val="2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Plantations Division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544" y="3099789"/>
            <a:ext cx="2304256" cy="76810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4000">
                <a:schemeClr val="accent1">
                  <a:tint val="44500"/>
                  <a:satMod val="160000"/>
                  <a:alpha val="2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Instant Coffee Division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5896" y="987574"/>
            <a:ext cx="2224587" cy="52322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‘</a:t>
            </a:r>
            <a:r>
              <a:rPr lang="en-US" sz="1400" dirty="0" err="1" smtClean="0">
                <a:solidFill>
                  <a:schemeClr val="bg1"/>
                </a:solidFill>
              </a:rPr>
              <a:t>Nullore</a:t>
            </a:r>
            <a:r>
              <a:rPr lang="en-US" sz="1400" dirty="0" smtClean="0">
                <a:solidFill>
                  <a:schemeClr val="bg1"/>
                </a:solidFill>
              </a:rPr>
              <a:t>’ to Starbucks ‘Reserve’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5896" y="3147814"/>
            <a:ext cx="2376264" cy="738664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Over 60% energy consumption in Theni is from renewable resources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Divisional Highlights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1DD42B-FC77-419F-90B3-B1229A07D36C}" type="slidenum">
              <a:rPr lang="en-IN" smtClean="0"/>
              <a:pPr/>
              <a:t>11</a:t>
            </a:fld>
            <a:endParaRPr lang="en-IN"/>
          </a:p>
        </p:txBody>
      </p:sp>
      <p:pic>
        <p:nvPicPr>
          <p:cNvPr id="9218" name="Picture 2" descr="C:\Users\bhandalh\Desktop\Photos\Office\Nature+ Estates\IMG_11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367" y="555526"/>
            <a:ext cx="232012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bhandalh\Desktop\Photos\Products\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3768" y="557670"/>
            <a:ext cx="2224586" cy="424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bhandalh\Desktop\Photos\Office\Pics\_MG_91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8025" y="550330"/>
            <a:ext cx="2165313" cy="42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367" y="3867894"/>
            <a:ext cx="2320121" cy="95410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Focused on crop health to mitigate sparse rainfall. Aggressive extension into Orthodox Tea.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4065333"/>
            <a:ext cx="2224587" cy="73866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Upgraded processing center and focus on disintermediation.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8024" y="3849891"/>
            <a:ext cx="2165315" cy="95410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Winner – </a:t>
            </a:r>
            <a:r>
              <a:rPr lang="en-US" sz="1400" dirty="0" err="1" smtClean="0">
                <a:solidFill>
                  <a:schemeClr val="bg1"/>
                </a:solidFill>
              </a:rPr>
              <a:t>TripAdvisor</a:t>
            </a:r>
            <a:r>
              <a:rPr lang="en-US" sz="1400" dirty="0" smtClean="0">
                <a:solidFill>
                  <a:schemeClr val="bg1"/>
                </a:solidFill>
              </a:rPr>
              <a:t> ‘Certificate of Excellence’. New Website launched.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88025" y="550331"/>
            <a:ext cx="2165314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Plantation Trails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3769" y="555526"/>
            <a:ext cx="2224586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Pepper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368" y="555526"/>
            <a:ext cx="232012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Tea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3" name="Picture 12" descr="C:\Users\bhandalh\Desktop\Photos\Products\DSC_107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20271" y="561182"/>
            <a:ext cx="2014547" cy="42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020271" y="555526"/>
            <a:ext cx="2014548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Starbucks </a:t>
            </a:r>
            <a:r>
              <a:rPr lang="en-US" sz="1400" b="1" dirty="0" err="1" smtClean="0">
                <a:solidFill>
                  <a:schemeClr val="bg1"/>
                </a:solidFill>
              </a:rPr>
              <a:t>Roastery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0271" y="3849891"/>
            <a:ext cx="2014547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Qualified for roasting select International Beans for the Indian market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ata coffee grand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" r="5862"/>
          <a:stretch/>
        </p:blipFill>
        <p:spPr bwMode="auto">
          <a:xfrm>
            <a:off x="971600" y="627533"/>
            <a:ext cx="8172399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Tata Coffee Grand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1DD42B-FC77-419F-90B3-B1229A07D36C}" type="slidenum">
              <a:rPr lang="en-IN" smtClean="0"/>
              <a:pPr/>
              <a:t>12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0" y="4155926"/>
            <a:ext cx="9143999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Introduced Hot Tea Shop and R&amp;G (Filter Coffee with Chicory) blends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Tata Coffee Grand has been well received by the consumers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915816" y="627534"/>
            <a:ext cx="1440160" cy="14401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Marketed and distributed by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Tata Global Beverages</a:t>
            </a:r>
            <a:endParaRPr lang="en-US" sz="120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" y="465515"/>
            <a:ext cx="2837115" cy="369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7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People &amp; Capability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1DD42B-FC77-419F-90B3-B1229A07D36C}" type="slidenum">
              <a:rPr lang="en-IN" smtClean="0"/>
              <a:pPr/>
              <a:t>13</a:t>
            </a:fld>
            <a:endParaRPr lang="en-IN"/>
          </a:p>
        </p:txBody>
      </p:sp>
      <p:sp>
        <p:nvSpPr>
          <p:cNvPr id="5" name="Pentagon 4"/>
          <p:cNvSpPr/>
          <p:nvPr/>
        </p:nvSpPr>
        <p:spPr>
          <a:xfrm rot="10800000">
            <a:off x="0" y="555524"/>
            <a:ext cx="1770454" cy="1368153"/>
          </a:xfrm>
          <a:prstGeom prst="homePlate">
            <a:avLst>
              <a:gd name="adj" fmla="val 2089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entagon 6"/>
          <p:cNvSpPr/>
          <p:nvPr/>
        </p:nvSpPr>
        <p:spPr>
          <a:xfrm rot="10800000">
            <a:off x="-6766" y="1923678"/>
            <a:ext cx="1787616" cy="1414184"/>
          </a:xfrm>
          <a:prstGeom prst="homePlate">
            <a:avLst>
              <a:gd name="adj" fmla="val 2089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 rot="10800000">
            <a:off x="-6767" y="3337862"/>
            <a:ext cx="1787618" cy="1440160"/>
          </a:xfrm>
          <a:prstGeom prst="homePlate">
            <a:avLst>
              <a:gd name="adj" fmla="val 2089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3529" y="610691"/>
            <a:ext cx="14401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2"/>
                </a:solidFill>
              </a:rPr>
              <a:t>Key management personnel hired in customer-facing roles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2139702"/>
            <a:ext cx="14401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2"/>
                </a:solidFill>
              </a:rPr>
              <a:t>Move  towards a performance-driven organization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9" y="3705294"/>
            <a:ext cx="14401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2"/>
                </a:solidFill>
              </a:rPr>
              <a:t>Focus on strong execution</a:t>
            </a:r>
            <a:endParaRPr lang="en-US" sz="1400" b="1" dirty="0">
              <a:solidFill>
                <a:schemeClr val="bg2"/>
              </a:solidFill>
            </a:endParaRPr>
          </a:p>
        </p:txBody>
      </p:sp>
      <p:pic>
        <p:nvPicPr>
          <p:cNvPr id="9" name="Picture 2" descr="C:\Users\bhandalh\Desktop\Photos\Shutterstock\shutterstock_2501541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80850" y="555525"/>
            <a:ext cx="7363150" cy="422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07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833" y="589792"/>
            <a:ext cx="8808330" cy="13811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Eight ‘O’ Clock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1DD42B-FC77-419F-90B3-B1229A07D36C}" type="slidenum">
              <a:rPr lang="en-IN" smtClean="0"/>
              <a:pPr/>
              <a:t>14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835696" y="627534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Recorded 37% increase in PAT driven by lower costs</a:t>
            </a:r>
          </a:p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Bag volumes marginally up though k-cup pod volumes are impacted by intense competitive pressure</a:t>
            </a:r>
          </a:p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Strong focus on new product development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Launched new ‘Infusions’ line of coffee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chemeClr val="bg1"/>
                </a:solidFill>
              </a:rPr>
              <a:t>Launched new Brazilian Breakfast blend</a:t>
            </a:r>
          </a:p>
        </p:txBody>
      </p:sp>
      <p:pic>
        <p:nvPicPr>
          <p:cNvPr id="4098" name="Picture 2" descr="Image result for eight o clock coffee infusi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2" y="1995686"/>
            <a:ext cx="8808330" cy="29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bhandalh\Desktop\img-coffee-talk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2" y="589793"/>
            <a:ext cx="1709863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6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23728" y="1491630"/>
            <a:ext cx="78488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chemeClr val="bg2">
                    <a:lumMod val="85000"/>
                  </a:schemeClr>
                </a:solidFill>
                <a:latin typeface="Impact" panose="020B0806030902050204" pitchFamily="34" charset="0"/>
              </a:rPr>
              <a:t>FY 16-17</a:t>
            </a:r>
            <a:endParaRPr lang="en-US" sz="16600" b="1" dirty="0">
              <a:solidFill>
                <a:schemeClr val="bg2">
                  <a:lumMod val="85000"/>
                </a:schemeClr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938047"/>
              </p:ext>
            </p:extLst>
          </p:nvPr>
        </p:nvGraphicFramePr>
        <p:xfrm>
          <a:off x="4067944" y="822652"/>
          <a:ext cx="4608512" cy="1885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Consolidated Performance (FY 16-17) and Market Cap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1DD42B-FC77-419F-90B3-B1229A07D36C}" type="slidenum">
              <a:rPr lang="en-IN" smtClean="0"/>
              <a:pPr/>
              <a:t>15</a:t>
            </a:fld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43998" y="631613"/>
            <a:ext cx="3187091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Revenue from Operations (Consolidated)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279" y="2787773"/>
            <a:ext cx="2400529" cy="27699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Profit After Tax (Consolidated)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845456" y="1059582"/>
            <a:ext cx="1584176" cy="15841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INR</a:t>
            </a:r>
          </a:p>
          <a:p>
            <a:pPr algn="ctr"/>
            <a:r>
              <a:rPr lang="en-US" sz="2400" b="1" dirty="0" smtClean="0"/>
              <a:t>1606</a:t>
            </a:r>
          </a:p>
          <a:p>
            <a:pPr algn="ctr"/>
            <a:r>
              <a:rPr lang="en-US" sz="2400" b="1" dirty="0" smtClean="0"/>
              <a:t>Cr</a:t>
            </a:r>
            <a:endParaRPr lang="en-US" sz="2400" b="1" dirty="0"/>
          </a:p>
        </p:txBody>
      </p:sp>
      <p:sp>
        <p:nvSpPr>
          <p:cNvPr id="9" name="Oval 8"/>
          <p:cNvSpPr/>
          <p:nvPr/>
        </p:nvSpPr>
        <p:spPr>
          <a:xfrm>
            <a:off x="845456" y="3173176"/>
            <a:ext cx="1584176" cy="15841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INR</a:t>
            </a:r>
          </a:p>
          <a:p>
            <a:pPr algn="ctr"/>
            <a:r>
              <a:rPr lang="en-US" sz="2400" b="1" dirty="0" smtClean="0"/>
              <a:t>151</a:t>
            </a:r>
          </a:p>
          <a:p>
            <a:pPr algn="ctr"/>
            <a:r>
              <a:rPr lang="en-US" sz="2400" b="1" dirty="0" smtClean="0"/>
              <a:t>Cr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59832" y="4912668"/>
            <a:ext cx="55915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/>
              <a:t>*share price adjusted for face value of INR 1 per share. Prices taken as on 31</a:t>
            </a:r>
            <a:r>
              <a:rPr lang="en-US" sz="900" i="1" baseline="30000" dirty="0" smtClean="0"/>
              <a:t>st</a:t>
            </a:r>
            <a:r>
              <a:rPr lang="en-US" sz="900" i="1" dirty="0" smtClean="0"/>
              <a:t> March closing for the year.</a:t>
            </a:r>
            <a:endParaRPr lang="en-US" sz="900" i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84168" y="987574"/>
            <a:ext cx="158417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868144" y="3219822"/>
            <a:ext cx="1584176" cy="21602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80112" y="474226"/>
            <a:ext cx="260840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Share Price (Closing)*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2040" y="2787774"/>
            <a:ext cx="34291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Market Capitalization (INR Cr)</a:t>
            </a:r>
            <a:endParaRPr lang="en-US" b="1" dirty="0">
              <a:solidFill>
                <a:schemeClr val="accent4"/>
              </a:solidFill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121800"/>
              </p:ext>
            </p:extLst>
          </p:nvPr>
        </p:nvGraphicFramePr>
        <p:xfrm>
          <a:off x="3923928" y="3064772"/>
          <a:ext cx="4824535" cy="191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9057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Deck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1DD42B-FC77-419F-90B3-B1229A07D36C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Leadership Team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399929"/>
              </p:ext>
            </p:extLst>
          </p:nvPr>
        </p:nvGraphicFramePr>
        <p:xfrm>
          <a:off x="457200" y="699543"/>
          <a:ext cx="8291264" cy="3312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1DD42B-FC77-419F-90B3-B1229A07D36C}" type="slidenum">
              <a:rPr lang="en-IN" smtClean="0">
                <a:solidFill>
                  <a:srgbClr val="1468B3"/>
                </a:solidFill>
              </a:rPr>
              <a:pPr/>
              <a:t>2</a:t>
            </a:fld>
            <a:endParaRPr lang="en-IN">
              <a:solidFill>
                <a:srgbClr val="1468B3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888" y="915566"/>
            <a:ext cx="741911" cy="11159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5" y="2876938"/>
            <a:ext cx="616068" cy="792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02666"/>
            <a:ext cx="629412" cy="8092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40" y="2931790"/>
            <a:ext cx="573406" cy="73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-17281" y="618952"/>
            <a:ext cx="2953918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Green Bean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470"/>
            <a:ext cx="8229600" cy="367550"/>
          </a:xfrm>
        </p:spPr>
        <p:txBody>
          <a:bodyPr>
            <a:noAutofit/>
          </a:bodyPr>
          <a:lstStyle/>
          <a:p>
            <a:r>
              <a:rPr lang="en-US" dirty="0" smtClean="0"/>
              <a:t>Category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1DD42B-FC77-419F-90B3-B1229A07D36C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2936637" y="4484493"/>
            <a:ext cx="61912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tx2"/>
                </a:solidFill>
              </a:rPr>
              <a:t>Shift towards IC in non-traditional markets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3147814"/>
            <a:ext cx="2645065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Instant Coffee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43808" y="4115856"/>
            <a:ext cx="6300191" cy="40011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2"/>
                </a:solidFill>
              </a:rPr>
              <a:t>Steady consumption growth expected 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968990"/>
            <a:ext cx="19442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2D050"/>
                </a:solidFill>
              </a:rPr>
              <a:t>Balanced </a:t>
            </a:r>
            <a:r>
              <a:rPr lang="en-US" sz="1400" dirty="0" smtClean="0">
                <a:solidFill>
                  <a:srgbClr val="92D050"/>
                </a:solidFill>
              </a:rPr>
              <a:t>overall supply </a:t>
            </a:r>
            <a:r>
              <a:rPr lang="en-US" sz="1400" dirty="0">
                <a:solidFill>
                  <a:srgbClr val="92D050"/>
                </a:solidFill>
              </a:rPr>
              <a:t>and </a:t>
            </a:r>
            <a:r>
              <a:rPr lang="en-US" sz="1400" dirty="0" smtClean="0">
                <a:solidFill>
                  <a:srgbClr val="92D050"/>
                </a:solidFill>
              </a:rPr>
              <a:t>demand </a:t>
            </a:r>
            <a:r>
              <a:rPr lang="en-US" sz="1400" dirty="0">
                <a:solidFill>
                  <a:srgbClr val="92D050"/>
                </a:solidFill>
              </a:rPr>
              <a:t>– </a:t>
            </a:r>
            <a:r>
              <a:rPr lang="en-US" sz="1400" dirty="0" smtClean="0">
                <a:solidFill>
                  <a:srgbClr val="92D050"/>
                </a:solidFill>
              </a:rPr>
              <a:t>though wide variance between Arabica and Robusta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7008" y="987574"/>
            <a:ext cx="790576" cy="7905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155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07504" y="2193707"/>
            <a:ext cx="2401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92D050"/>
                </a:solidFill>
              </a:rPr>
              <a:t>Arabica production at an all-time high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92D050"/>
                </a:solidFill>
              </a:rPr>
              <a:t>Robusta production lowest in 5 years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108520" y="1750787"/>
            <a:ext cx="1008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3"/>
                </a:solidFill>
              </a:rPr>
              <a:t>Million bags (2016)</a:t>
            </a:r>
            <a:endParaRPr lang="en-US" sz="1000" dirty="0">
              <a:solidFill>
                <a:schemeClr val="accent3"/>
              </a:solidFill>
            </a:endParaRPr>
          </a:p>
        </p:txBody>
      </p:sp>
      <p:pic>
        <p:nvPicPr>
          <p:cNvPr id="1028" name="Picture 4" descr="Image result for coffee frui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618952"/>
            <a:ext cx="6284087" cy="35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07504" y="3507854"/>
            <a:ext cx="2537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More than 20% of global consumption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Asia and Africa to be key growth markets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691361"/>
              </p:ext>
            </p:extLst>
          </p:nvPr>
        </p:nvGraphicFramePr>
        <p:xfrm>
          <a:off x="251520" y="1419622"/>
          <a:ext cx="4461159" cy="2527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781037"/>
              </p:ext>
            </p:extLst>
          </p:nvPr>
        </p:nvGraphicFramePr>
        <p:xfrm>
          <a:off x="4642341" y="1419621"/>
          <a:ext cx="4394155" cy="2531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Global Markets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1DD42B-FC77-419F-90B3-B1229A07D36C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803488"/>
            <a:ext cx="8280920" cy="40011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Terminals have been volatile, reflecting currency &amp; crop patterns</a:t>
            </a:r>
          </a:p>
        </p:txBody>
      </p:sp>
      <p:sp>
        <p:nvSpPr>
          <p:cNvPr id="3" name="Rectangle 2"/>
          <p:cNvSpPr/>
          <p:nvPr/>
        </p:nvSpPr>
        <p:spPr>
          <a:xfrm>
            <a:off x="5912177" y="4917817"/>
            <a:ext cx="25282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Source: </a:t>
            </a:r>
            <a:r>
              <a:rPr lang="en-US" sz="1000" i="1" dirty="0" smtClean="0"/>
              <a:t>International Coffee Organization</a:t>
            </a:r>
            <a:endParaRPr lang="en-US" sz="1000" i="1" dirty="0"/>
          </a:p>
        </p:txBody>
      </p:sp>
      <p:sp>
        <p:nvSpPr>
          <p:cNvPr id="12" name="Oval 11"/>
          <p:cNvSpPr/>
          <p:nvPr/>
        </p:nvSpPr>
        <p:spPr>
          <a:xfrm>
            <a:off x="1685530" y="3939902"/>
            <a:ext cx="1512168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9" tIns="45698" rIns="91399" bIns="45698" rtlCol="0" anchor="ctr"/>
          <a:lstStyle/>
          <a:p>
            <a:pPr algn="ctr" defTabSz="913984"/>
            <a:r>
              <a:rPr lang="en-IN" sz="1500" dirty="0">
                <a:solidFill>
                  <a:srgbClr val="FFFFFF"/>
                </a:solidFill>
              </a:rPr>
              <a:t>Robusta</a:t>
            </a:r>
          </a:p>
        </p:txBody>
      </p:sp>
      <p:sp>
        <p:nvSpPr>
          <p:cNvPr id="14" name="Oval 13"/>
          <p:cNvSpPr/>
          <p:nvPr/>
        </p:nvSpPr>
        <p:spPr>
          <a:xfrm>
            <a:off x="6206480" y="3939902"/>
            <a:ext cx="1440160" cy="3600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399" tIns="45698" rIns="91399" bIns="45698" rtlCol="0" anchor="ctr"/>
          <a:lstStyle/>
          <a:p>
            <a:pPr algn="ctr" defTabSz="913984"/>
            <a:r>
              <a:rPr lang="en-IN" sz="1500" dirty="0">
                <a:solidFill>
                  <a:srgbClr val="FFFFFF"/>
                </a:solidFill>
              </a:rPr>
              <a:t>Arabica</a:t>
            </a:r>
          </a:p>
        </p:txBody>
      </p:sp>
      <p:sp>
        <p:nvSpPr>
          <p:cNvPr id="5" name="Up Arrow 4"/>
          <p:cNvSpPr/>
          <p:nvPr/>
        </p:nvSpPr>
        <p:spPr>
          <a:xfrm>
            <a:off x="8028384" y="1597136"/>
            <a:ext cx="792088" cy="542566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9%</a:t>
            </a:r>
            <a:endParaRPr lang="en-US" sz="1100" dirty="0"/>
          </a:p>
        </p:txBody>
      </p:sp>
      <p:sp>
        <p:nvSpPr>
          <p:cNvPr id="18" name="Up Arrow 17"/>
          <p:cNvSpPr/>
          <p:nvPr/>
        </p:nvSpPr>
        <p:spPr>
          <a:xfrm>
            <a:off x="3419872" y="2029184"/>
            <a:ext cx="936104" cy="90260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43%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4716016" y="1868419"/>
            <a:ext cx="180020" cy="1135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200" dirty="0" smtClean="0"/>
              <a:t>c/</a:t>
            </a:r>
            <a:r>
              <a:rPr lang="en-US" sz="1200" dirty="0" err="1" smtClean="0"/>
              <a:t>lb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1500" y="1796411"/>
            <a:ext cx="180020" cy="1135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200" dirty="0" smtClean="0"/>
              <a:t>USD/MT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243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ffe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88593"/>
            <a:ext cx="5688632" cy="331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301948"/>
              </p:ext>
            </p:extLst>
          </p:nvPr>
        </p:nvGraphicFramePr>
        <p:xfrm>
          <a:off x="233772" y="360759"/>
          <a:ext cx="4714157" cy="2292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ectangle 20"/>
          <p:cNvSpPr/>
          <p:nvPr/>
        </p:nvSpPr>
        <p:spPr>
          <a:xfrm>
            <a:off x="0" y="2703612"/>
            <a:ext cx="467544" cy="20882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43372"/>
            <a:ext cx="467544" cy="2088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Financial Highlights (Standalone)*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1DD42B-FC77-419F-90B3-B1229A07D36C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9" name="TextBox 8"/>
          <p:cNvSpPr txBox="1"/>
          <p:nvPr/>
        </p:nvSpPr>
        <p:spPr>
          <a:xfrm rot="16200000">
            <a:off x="-563265" y="1437882"/>
            <a:ext cx="1446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Turnover INR </a:t>
            </a:r>
            <a:r>
              <a:rPr lang="en-US" sz="1200" b="1" dirty="0" err="1" smtClean="0">
                <a:solidFill>
                  <a:schemeClr val="bg1"/>
                </a:solidFill>
              </a:rPr>
              <a:t>Crs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734080" y="3723317"/>
            <a:ext cx="1884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Profit After Tax INR </a:t>
            </a:r>
            <a:r>
              <a:rPr lang="en-US" sz="1200" b="1" dirty="0" err="1" smtClean="0">
                <a:solidFill>
                  <a:schemeClr val="bg1"/>
                </a:solidFill>
              </a:rPr>
              <a:t>Crs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415573"/>
            <a:ext cx="43248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accent6"/>
                </a:solidFill>
              </a:rPr>
              <a:t>Strong performance </a:t>
            </a:r>
          </a:p>
          <a:p>
            <a:pPr algn="r"/>
            <a:r>
              <a:rPr 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Amidst volatile conditions.</a:t>
            </a:r>
            <a:endParaRPr lang="en-US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1720" y="4803999"/>
            <a:ext cx="70611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* FY 15-16 and 16-17 numbers are </a:t>
            </a:r>
            <a:r>
              <a:rPr lang="en-US" sz="1200" i="1" dirty="0" err="1" smtClean="0"/>
              <a:t>Ind</a:t>
            </a:r>
            <a:r>
              <a:rPr lang="en-US" sz="1200" i="1" dirty="0" smtClean="0"/>
              <a:t> AS adjusted and not comparable with earlier year’s financials</a:t>
            </a:r>
            <a:endParaRPr lang="en-US" sz="1200" i="1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875202"/>
              </p:ext>
            </p:extLst>
          </p:nvPr>
        </p:nvGraphicFramePr>
        <p:xfrm>
          <a:off x="252709" y="2590899"/>
          <a:ext cx="4684829" cy="2313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2118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00976537"/>
              </p:ext>
            </p:extLst>
          </p:nvPr>
        </p:nvGraphicFramePr>
        <p:xfrm>
          <a:off x="170716" y="902018"/>
          <a:ext cx="5841444" cy="3109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Re-crafted Mission and Values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1DD42B-FC77-419F-90B3-B1229A07D36C}" type="slidenum">
              <a:rPr lang="en-IN" smtClean="0">
                <a:solidFill>
                  <a:srgbClr val="1468B3"/>
                </a:solidFill>
              </a:rPr>
              <a:pPr/>
              <a:t>6</a:t>
            </a:fld>
            <a:endParaRPr lang="en-IN" dirty="0">
              <a:solidFill>
                <a:srgbClr val="1468B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4507" y="885949"/>
            <a:ext cx="568530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468B3"/>
                </a:solidFill>
              </a:rPr>
              <a:t>Create distinctive long-term value for all stakeholders with Coffee and Allied Plantation products embracing sustainable practices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266249" y="973859"/>
            <a:ext cx="1046572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Mission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-345921" y="2297873"/>
            <a:ext cx="1169404" cy="276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Values</a:t>
            </a:r>
            <a:endParaRPr lang="en-US" sz="1200" b="1" dirty="0">
              <a:solidFill>
                <a:srgbClr val="FFFFFF"/>
              </a:solidFill>
            </a:endParaRPr>
          </a:p>
        </p:txBody>
      </p:sp>
      <p:pic>
        <p:nvPicPr>
          <p:cNvPr id="24" name="Picture 2" descr="C:\Users\bhandalh\Desktop\Photos\Estate Views\Coffee Estate View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1" t="2443"/>
          <a:stretch/>
        </p:blipFill>
        <p:spPr bwMode="auto">
          <a:xfrm>
            <a:off x="6069808" y="589073"/>
            <a:ext cx="2990660" cy="42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 rot="16200000">
            <a:off x="-186043" y="3801402"/>
            <a:ext cx="864095" cy="276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Focus</a:t>
            </a:r>
            <a:endParaRPr lang="en-US" sz="1200" b="1" dirty="0">
              <a:solidFill>
                <a:srgbClr val="FFFFFF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63780044"/>
              </p:ext>
            </p:extLst>
          </p:nvPr>
        </p:nvGraphicFramePr>
        <p:xfrm>
          <a:off x="611560" y="3333253"/>
          <a:ext cx="5328592" cy="1182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784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69" y="565123"/>
            <a:ext cx="7208454" cy="366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65123"/>
            <a:ext cx="1907704" cy="21105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Key Focus Areas and Operating Highlights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1DD42B-FC77-419F-90B3-B1229A07D36C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47724" y="2637543"/>
            <a:ext cx="1716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IN" sz="2400" b="1" dirty="0" smtClean="0">
                <a:solidFill>
                  <a:schemeClr val="tx2"/>
                </a:solidFill>
              </a:rPr>
              <a:t>Customer Focus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752" y="565123"/>
            <a:ext cx="9277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0000"/>
              </a:lnSpc>
              <a:spcAft>
                <a:spcPts val="0"/>
              </a:spcAft>
            </a:pPr>
            <a:r>
              <a:rPr lang="en-IN" sz="9600" b="1" dirty="0" smtClean="0">
                <a:solidFill>
                  <a:schemeClr val="bg1"/>
                </a:solidFill>
              </a:rPr>
              <a:t>1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02" y="3867894"/>
            <a:ext cx="9144302" cy="1008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 err="1" smtClean="0">
                <a:solidFill>
                  <a:schemeClr val="bg1"/>
                </a:solidFill>
              </a:rPr>
              <a:t>Nullore</a:t>
            </a:r>
            <a:r>
              <a:rPr lang="en-US" sz="1600" b="1" dirty="0" smtClean="0">
                <a:solidFill>
                  <a:schemeClr val="bg1"/>
                </a:solidFill>
              </a:rPr>
              <a:t> – the first-ever Indian origin coffee to be curated by Starbucks ‘Reserve’</a:t>
            </a:r>
          </a:p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Co-creating soluble coffee blends with inputs from key customers, specially in Africa </a:t>
            </a:r>
          </a:p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Significantly increased front end customer interface for quality and new product teams</a:t>
            </a:r>
          </a:p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Increased customer interface with plantations and production sites</a:t>
            </a:r>
          </a:p>
        </p:txBody>
      </p:sp>
      <p:sp>
        <p:nvSpPr>
          <p:cNvPr id="7" name="AutoShape 2" descr="Image result for nullore starbucks reserv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00800" y="565123"/>
            <a:ext cx="1943200" cy="2110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Key Focus Areas and Operating Highlights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1DD42B-FC77-419F-90B3-B1229A07D36C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8180785" y="565123"/>
            <a:ext cx="9277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0000"/>
              </a:lnSpc>
              <a:spcAft>
                <a:spcPts val="0"/>
              </a:spcAft>
            </a:pPr>
            <a:r>
              <a:rPr lang="en-IN" sz="9600" b="1" dirty="0" smtClean="0">
                <a:solidFill>
                  <a:schemeClr val="bg1"/>
                </a:solidFill>
              </a:rPr>
              <a:t>2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227935"/>
            <a:ext cx="9144000" cy="6369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Understanding the customer, quality,  sustainability and traceability have been at the core.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251520" y="771550"/>
            <a:ext cx="2952328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Differentiation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51520" y="1923678"/>
            <a:ext cx="2952328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Disintermediation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1520" y="3075806"/>
            <a:ext cx="2952328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Premiumization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851920" y="987574"/>
            <a:ext cx="3096344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Increased by 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over 50%*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35896" y="3075806"/>
            <a:ext cx="5256584" cy="1008112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 smtClean="0"/>
              <a:t>Expansion of </a:t>
            </a:r>
            <a:r>
              <a:rPr lang="en-US" sz="1400" dirty="0" err="1" smtClean="0"/>
              <a:t>monsooning</a:t>
            </a:r>
            <a:r>
              <a:rPr lang="en-US" sz="1400" dirty="0" smtClean="0"/>
              <a:t> facility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 smtClean="0"/>
              <a:t>Focus on single-estate sales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 smtClean="0"/>
              <a:t>Small-lots and certified coffee sales</a:t>
            </a:r>
          </a:p>
        </p:txBody>
      </p:sp>
      <p:sp>
        <p:nvSpPr>
          <p:cNvPr id="3" name="Up Arrow 2"/>
          <p:cNvSpPr/>
          <p:nvPr/>
        </p:nvSpPr>
        <p:spPr>
          <a:xfrm>
            <a:off x="3563888" y="987574"/>
            <a:ext cx="936104" cy="648072"/>
          </a:xfrm>
          <a:prstGeom prst="up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51920" y="2067694"/>
            <a:ext cx="3096344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Increased by 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over 100%*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3563888" y="2067694"/>
            <a:ext cx="936104" cy="648072"/>
          </a:xfrm>
          <a:prstGeom prst="up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948264" y="4912668"/>
            <a:ext cx="18582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/>
              <a:t>*Increase over the last two years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71800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ukherjeeso\Desktop\Photos\FB_IMG_14860522888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9" y="565122"/>
            <a:ext cx="5619841" cy="374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00800" y="533185"/>
            <a:ext cx="1943200" cy="2110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tx2"/>
                </a:solidFill>
              </a:rPr>
              <a:t>Beyond the P&amp;L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1DD42B-FC77-419F-90B3-B1229A07D36C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8180785" y="565123"/>
            <a:ext cx="9277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0000"/>
              </a:lnSpc>
              <a:spcAft>
                <a:spcPts val="0"/>
              </a:spcAft>
            </a:pPr>
            <a:r>
              <a:rPr lang="en-IN" sz="9600" b="1" dirty="0" smtClean="0">
                <a:solidFill>
                  <a:schemeClr val="bg1"/>
                </a:solidFill>
              </a:rPr>
              <a:t>3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2040" y="2637543"/>
            <a:ext cx="41764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0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chemeClr val="tx2"/>
                </a:solidFill>
              </a:rPr>
              <a:t>Sustainability</a:t>
            </a:r>
          </a:p>
          <a:p>
            <a:pPr lvl="0" algn="r">
              <a:lnSpc>
                <a:spcPct val="100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chemeClr val="tx2"/>
                </a:solidFill>
              </a:rPr>
              <a:t>&amp;</a:t>
            </a:r>
          </a:p>
          <a:p>
            <a:pPr lvl="0" algn="r">
              <a:lnSpc>
                <a:spcPct val="100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chemeClr val="tx2"/>
                </a:solidFill>
              </a:rPr>
              <a:t>Responsibility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23520" y="555525"/>
            <a:ext cx="2412776" cy="38261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chemeClr val="bg1"/>
                </a:solidFill>
              </a:rPr>
              <a:t>Won CII National Safety Award for work done on mitigating human-animal conflict in the region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chemeClr val="bg1"/>
                </a:solidFill>
              </a:rPr>
              <a:t>Awarded Most Ethical Company in Agriculture by World Quality Congress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chemeClr val="bg1"/>
                </a:solidFill>
              </a:rPr>
              <a:t>SEEM National Award for energy management at Theni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chemeClr val="bg1"/>
                </a:solidFill>
              </a:rPr>
              <a:t>Continual </a:t>
            </a:r>
            <a:r>
              <a:rPr lang="en-US" sz="1200" dirty="0">
                <a:solidFill>
                  <a:schemeClr val="bg1"/>
                </a:solidFill>
              </a:rPr>
              <a:t>support to </a:t>
            </a:r>
            <a:r>
              <a:rPr lang="en-US" sz="1200" dirty="0" err="1" smtClean="0">
                <a:solidFill>
                  <a:schemeClr val="bg1"/>
                </a:solidFill>
              </a:rPr>
              <a:t>Swastha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and RIHP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chemeClr val="bg1"/>
                </a:solidFill>
              </a:rPr>
              <a:t>CSR program focused on water conservation projects and skill development programs for </a:t>
            </a:r>
            <a:r>
              <a:rPr lang="en-US" sz="1200" dirty="0">
                <a:solidFill>
                  <a:schemeClr val="bg1"/>
                </a:solidFill>
              </a:rPr>
              <a:t>w</a:t>
            </a:r>
            <a:r>
              <a:rPr lang="en-US" sz="1200" dirty="0" smtClean="0">
                <a:solidFill>
                  <a:schemeClr val="bg1"/>
                </a:solidFill>
              </a:rPr>
              <a:t>omen  empowerment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23520" y="3653206"/>
            <a:ext cx="4320480" cy="970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bhandalh\Desktop\Photos\Certification Logos\Utz_certified_logo_svg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71785"/>
            <a:ext cx="540027" cy="54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handalh\Desktop\Photos\Certification Logos\rainforest_alliance_130408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23878"/>
            <a:ext cx="576888" cy="51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handalh\Desktop\Photos\Certification Logos\sa8000b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997" y="3723878"/>
            <a:ext cx="474379" cy="57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rustea.org/images/main/Tea-logo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310" y="3771784"/>
            <a:ext cx="661162" cy="54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dsindonesia.com/en/wp-content/uploads/2015/08/StarbucksCafePractices_FCP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41" y="4133623"/>
            <a:ext cx="942747" cy="16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upload.wikimedia.org/wikipedia/en/thumb/3/35/Starbucks_Coffee_Logo.svg/1024px-Starbucks_Coffee_Logo.svg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558" y="3653206"/>
            <a:ext cx="430712" cy="43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1" y="4381709"/>
            <a:ext cx="9144001" cy="4831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Sustainability and our communities have been central to us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761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ata Colours">
      <a:dk1>
        <a:srgbClr val="1468B3"/>
      </a:dk1>
      <a:lt1>
        <a:srgbClr val="FFFFFF"/>
      </a:lt1>
      <a:dk2>
        <a:srgbClr val="1468B3"/>
      </a:dk2>
      <a:lt2>
        <a:srgbClr val="FFFFFF"/>
      </a:lt2>
      <a:accent1>
        <a:srgbClr val="1468B3"/>
      </a:accent1>
      <a:accent2>
        <a:srgbClr val="DB242A"/>
      </a:accent2>
      <a:accent3>
        <a:srgbClr val="6CBE46"/>
      </a:accent3>
      <a:accent4>
        <a:srgbClr val="AE459A"/>
      </a:accent4>
      <a:accent5>
        <a:srgbClr val="65A8CC"/>
      </a:accent5>
      <a:accent6>
        <a:srgbClr val="FFC214"/>
      </a:accent6>
      <a:hlink>
        <a:srgbClr val="002F5E"/>
      </a:hlink>
      <a:folHlink>
        <a:srgbClr val="7F7F7F"/>
      </a:folHlink>
    </a:clrScheme>
    <a:fontScheme name="Tata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15361</TotalTime>
  <Words>727</Words>
  <Application>Microsoft Office PowerPoint</Application>
  <PresentationFormat>On-screen Show (16:9)</PresentationFormat>
  <Paragraphs>167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74th Annual General Meeting</vt:lpstr>
      <vt:lpstr>Leadership Team</vt:lpstr>
      <vt:lpstr>Category Overview</vt:lpstr>
      <vt:lpstr>Global Markets</vt:lpstr>
      <vt:lpstr>Financial Highlights (Standalone)*</vt:lpstr>
      <vt:lpstr>Re-crafted Mission and Values</vt:lpstr>
      <vt:lpstr>Key Focus Areas and Operating Highlights</vt:lpstr>
      <vt:lpstr>Key Focus Areas and Operating Highlights</vt:lpstr>
      <vt:lpstr>Beyond the P&amp;L</vt:lpstr>
      <vt:lpstr>Divisional Highlights</vt:lpstr>
      <vt:lpstr>Divisional Highlights</vt:lpstr>
      <vt:lpstr>Tata Coffee Grand</vt:lpstr>
      <vt:lpstr>People &amp; Capability</vt:lpstr>
      <vt:lpstr>Eight ‘O’ Clock</vt:lpstr>
      <vt:lpstr>Consolidated Performance (FY 16-17) and Market Cap</vt:lpstr>
      <vt:lpstr>End of Deck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BhandalH</dc:creator>
  <cp:lastModifiedBy>Manojkumar Pal</cp:lastModifiedBy>
  <cp:revision>294</cp:revision>
  <dcterms:created xsi:type="dcterms:W3CDTF">2015-06-15T05:58:53Z</dcterms:created>
  <dcterms:modified xsi:type="dcterms:W3CDTF">2017-07-25T15:22:37Z</dcterms:modified>
</cp:coreProperties>
</file>