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dp" ContentType="image/vnd.ms-photo"/>
  <Default Extension="xlsx" ContentType="application/vnd.openxmlformats-officedocument.spreadsheetml.sheet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theme/theme2.xml" ContentType="application/vnd.openxmlformats-officedocument.theme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3.xml" ContentType="application/vnd.openxmlformats-officedocument.theme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theme/theme4.xml" ContentType="application/vnd.openxmlformats-officedocument.theme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theme/theme5.xml" ContentType="application/vnd.openxmlformats-officedocument.theme+xml"/>
  <Override PartName="/ppt/theme/theme6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1.xml" ContentType="application/vnd.openxmlformats-officedocument.presentationml.notesSlide+xml"/>
  <Override PartName="/ppt/charts/chart1.xml" ContentType="application/vnd.openxmlformats-officedocument.drawingml.chart+xml"/>
  <Override PartName="/ppt/charts/style1.xml" ContentType="application/vnd.ms-office.chartstyle+xml"/>
  <Override PartName="/ppt/charts/colors1.xml" ContentType="application/vnd.ms-office.chartcolorstyle+xml"/>
  <Override PartName="/ppt/charts/chart2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64" r:id="rId2"/>
    <p:sldMasterId id="2147483669" r:id="rId3"/>
    <p:sldMasterId id="2147483673" r:id="rId4"/>
    <p:sldMasterId id="2147483685" r:id="rId5"/>
  </p:sldMasterIdLst>
  <p:notesMasterIdLst>
    <p:notesMasterId r:id="rId21"/>
  </p:notesMasterIdLst>
  <p:sldIdLst>
    <p:sldId id="287" r:id="rId6"/>
    <p:sldId id="1624" r:id="rId7"/>
    <p:sldId id="1625" r:id="rId8"/>
    <p:sldId id="259" r:id="rId9"/>
    <p:sldId id="1619" r:id="rId10"/>
    <p:sldId id="1623" r:id="rId11"/>
    <p:sldId id="1620" r:id="rId12"/>
    <p:sldId id="270" r:id="rId13"/>
    <p:sldId id="286" r:id="rId14"/>
    <p:sldId id="1621" r:id="rId15"/>
    <p:sldId id="1622" r:id="rId16"/>
    <p:sldId id="285" r:id="rId17"/>
    <p:sldId id="1626" r:id="rId18"/>
    <p:sldId id="275" r:id="rId19"/>
    <p:sldId id="258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1A0405"/>
    <a:srgbClr val="F2B800"/>
    <a:srgbClr val="F6BB00"/>
    <a:srgbClr val="7A3C08"/>
    <a:srgbClr val="E6E6E6"/>
    <a:srgbClr val="1AD01E"/>
    <a:srgbClr val="BC8F00"/>
    <a:srgbClr val="6F3607"/>
    <a:srgbClr val="4C2829"/>
    <a:srgbClr val="B3B3B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0558" autoAdjust="0"/>
    <p:restoredTop sz="94660"/>
  </p:normalViewPr>
  <p:slideViewPr>
    <p:cSldViewPr snapToGrid="0">
      <p:cViewPr varScale="1">
        <p:scale>
          <a:sx n="115" d="100"/>
          <a:sy n="115" d="100"/>
        </p:scale>
        <p:origin x="114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3.xml"/><Relationship Id="rId13" Type="http://schemas.openxmlformats.org/officeDocument/2006/relationships/slide" Target="slides/slide8.xml"/><Relationship Id="rId18" Type="http://schemas.openxmlformats.org/officeDocument/2006/relationships/slide" Target="slides/slide13.xml"/><Relationship Id="rId3" Type="http://schemas.openxmlformats.org/officeDocument/2006/relationships/slideMaster" Target="slideMasters/slideMaster3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2.xml"/><Relationship Id="rId12" Type="http://schemas.openxmlformats.org/officeDocument/2006/relationships/slide" Target="slides/slide7.xml"/><Relationship Id="rId17" Type="http://schemas.openxmlformats.org/officeDocument/2006/relationships/slide" Target="slides/slide12.xml"/><Relationship Id="rId25" Type="http://schemas.openxmlformats.org/officeDocument/2006/relationships/tableStyles" Target="tableStyle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1.xml"/><Relationship Id="rId20" Type="http://schemas.openxmlformats.org/officeDocument/2006/relationships/slide" Target="slides/slide15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1.xml"/><Relationship Id="rId11" Type="http://schemas.openxmlformats.org/officeDocument/2006/relationships/slide" Target="slides/slide6.xml"/><Relationship Id="rId24" Type="http://schemas.openxmlformats.org/officeDocument/2006/relationships/theme" Target="theme/theme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10.xml"/><Relationship Id="rId23" Type="http://schemas.openxmlformats.org/officeDocument/2006/relationships/viewProps" Target="viewProps.xml"/><Relationship Id="rId10" Type="http://schemas.openxmlformats.org/officeDocument/2006/relationships/slide" Target="slides/slide5.xml"/><Relationship Id="rId19" Type="http://schemas.openxmlformats.org/officeDocument/2006/relationships/slide" Target="slides/slide14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4.xml"/><Relationship Id="rId14" Type="http://schemas.openxmlformats.org/officeDocument/2006/relationships/slide" Target="slides/slide9.xml"/><Relationship Id="rId22" Type="http://schemas.openxmlformats.org/officeDocument/2006/relationships/presProps" Target="presProp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.xlsx"/><Relationship Id="rId2" Type="http://schemas.microsoft.com/office/2011/relationships/chartColorStyle" Target="colors1.xml"/><Relationship Id="rId1" Type="http://schemas.microsoft.com/office/2011/relationships/chartStyle" Target="style1.xml"/></Relationships>
</file>

<file path=ppt/charts/_rels/chart2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.xlsx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9.6609971566725211E-2"/>
          <c:y val="3.9531172725441037E-2"/>
          <c:w val="0.90338996719112763"/>
          <c:h val="0.78369357427718755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Column1</c:v>
                </c:pt>
              </c:strCache>
            </c:strRef>
          </c:tx>
          <c:spPr>
            <a:solidFill>
              <a:schemeClr val="accent1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1400" b="1" i="0" u="none" strike="noStrike" kern="1200" baseline="0">
                    <a:solidFill>
                      <a:srgbClr val="1A0405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Sheet1!$A$2:$A$6</c:f>
              <c:strCache>
                <c:ptCount val="5"/>
                <c:pt idx="0">
                  <c:v>2015-16</c:v>
                </c:pt>
                <c:pt idx="1">
                  <c:v>2016-17</c:v>
                </c:pt>
                <c:pt idx="2">
                  <c:v>2017-18</c:v>
                </c:pt>
                <c:pt idx="3">
                  <c:v>2018-19</c:v>
                </c:pt>
                <c:pt idx="4">
                  <c:v>2019-20</c:v>
                </c:pt>
              </c:strCache>
            </c:strRef>
          </c:cat>
          <c:val>
            <c:numRef>
              <c:f>Sheet1!$B$2:$B$6</c:f>
              <c:numCache>
                <c:formatCode>General</c:formatCode>
                <c:ptCount val="5"/>
                <c:pt idx="0">
                  <c:v>708</c:v>
                </c:pt>
                <c:pt idx="1">
                  <c:v>779</c:v>
                </c:pt>
                <c:pt idx="2">
                  <c:v>705</c:v>
                </c:pt>
                <c:pt idx="3">
                  <c:v>703</c:v>
                </c:pt>
                <c:pt idx="4">
                  <c:v>719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8967-4A33-9DAB-CCFC4326BF7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98339328"/>
        <c:axId val="80244672"/>
      </c:barChart>
      <c:catAx>
        <c:axId val="98339328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accent1"/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200" b="1" i="0" u="none" strike="noStrike" kern="1200" baseline="0">
                <a:solidFill>
                  <a:srgbClr val="1A0405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0244672"/>
        <c:crosses val="autoZero"/>
        <c:auto val="1"/>
        <c:lblAlgn val="ctr"/>
        <c:lblOffset val="100"/>
        <c:noMultiLvlLbl val="0"/>
      </c:catAx>
      <c:valAx>
        <c:axId val="80244672"/>
        <c:scaling>
          <c:orientation val="minMax"/>
        </c:scaling>
        <c:delete val="1"/>
        <c:axPos val="l"/>
        <c:numFmt formatCode="General" sourceLinked="1"/>
        <c:majorTickMark val="out"/>
        <c:minorTickMark val="none"/>
        <c:tickLblPos val="nextTo"/>
        <c:crossAx val="98339328"/>
        <c:crosses val="autoZero"/>
        <c:crossBetween val="between"/>
        <c:majorUnit val="50"/>
      </c:valAx>
      <c:spPr>
        <a:noFill/>
        <a:ln>
          <a:noFill/>
        </a:ln>
        <a:effectLst/>
      </c:spPr>
    </c:plotArea>
    <c:plotVisOnly val="1"/>
    <c:dispBlanksAs val="gap"/>
    <c:showDLblsOverMax val="0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</c:chart>
  <c:spPr>
    <a:noFill/>
    <a:ln>
      <a:noFill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2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autoTitleDeleted val="1"/>
    <c:plotArea>
      <c:layout>
        <c:manualLayout>
          <c:layoutTarget val="inner"/>
          <c:xMode val="edge"/>
          <c:yMode val="edge"/>
          <c:x val="7.0337106299212596E-2"/>
          <c:y val="0.20103567913385825"/>
          <c:w val="0.90049622703412069"/>
          <c:h val="0.70492249015748032"/>
        </c:manualLayout>
      </c:layout>
      <c:barChart>
        <c:barDir val="col"/>
        <c:grouping val="clustered"/>
        <c:varyColors val="0"/>
        <c:ser>
          <c:idx val="0"/>
          <c:order val="0"/>
          <c:tx>
            <c:strRef>
              <c:f>Sheet1!$B$1</c:f>
              <c:strCache>
                <c:ptCount val="1"/>
                <c:pt idx="0">
                  <c:v>Column1</c:v>
                </c:pt>
              </c:strCache>
            </c:strRef>
          </c:tx>
          <c:spPr>
            <a:solidFill>
              <a:srgbClr val="FFC000"/>
            </a:solidFill>
            <a:ln>
              <a:noFill/>
            </a:ln>
            <a:effectLst/>
          </c:spPr>
          <c:invertIfNegative val="0"/>
          <c:dLbls>
            <c:spPr>
              <a:noFill/>
              <a:ln>
                <a:noFill/>
              </a:ln>
              <a:effectLst/>
            </c:spPr>
            <c:txPr>
              <a:bodyPr rot="0" spcFirstLastPara="1" vertOverflow="ellipsis" vert="horz" wrap="square" anchor="ctr" anchorCtr="1"/>
              <a:lstStyle/>
              <a:p>
                <a:pPr>
                  <a:defRPr sz="1400" b="1" i="0" u="none" strike="noStrike" kern="1200" baseline="0">
                    <a:solidFill>
                      <a:srgbClr val="1A0405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showLegendKey val="0"/>
            <c:showVal val="1"/>
            <c:showCatName val="0"/>
            <c:showSerName val="0"/>
            <c:showPercent val="0"/>
            <c:showBubbleSize val="0"/>
            <c:showLeaderLines val="0"/>
            <c:extLst>
              <c:ext xmlns:c15="http://schemas.microsoft.com/office/drawing/2012/chart" uri="{CE6537A1-D6FC-4f65-9D91-7224C49458BB}">
                <c15:showLeaderLines val="1"/>
                <c15:leaderLines>
                  <c:spPr>
                    <a:ln w="9525" cap="flat" cmpd="sng" algn="ctr">
                      <a:solidFill>
                        <a:schemeClr val="tx1">
                          <a:lumMod val="35000"/>
                          <a:lumOff val="65000"/>
                        </a:schemeClr>
                      </a:solidFill>
                      <a:round/>
                    </a:ln>
                    <a:effectLst/>
                  </c:spPr>
                </c15:leaderLines>
              </c:ext>
            </c:extLst>
          </c:dLbls>
          <c:cat>
            <c:strRef>
              <c:f>Sheet1!$A$2:$A$6</c:f>
              <c:strCache>
                <c:ptCount val="5"/>
                <c:pt idx="0">
                  <c:v>2015-16</c:v>
                </c:pt>
                <c:pt idx="1">
                  <c:v>2016-17</c:v>
                </c:pt>
                <c:pt idx="2">
                  <c:v>2017-18</c:v>
                </c:pt>
                <c:pt idx="3">
                  <c:v>2018-19</c:v>
                </c:pt>
                <c:pt idx="4">
                  <c:v>2019-20</c:v>
                </c:pt>
              </c:strCache>
            </c:strRef>
          </c:cat>
          <c:val>
            <c:numRef>
              <c:f>Sheet1!$B$2:$B$6</c:f>
              <c:numCache>
                <c:formatCode>General</c:formatCode>
                <c:ptCount val="5"/>
                <c:pt idx="0">
                  <c:v>65</c:v>
                </c:pt>
                <c:pt idx="1">
                  <c:v>139</c:v>
                </c:pt>
                <c:pt idx="2">
                  <c:v>63</c:v>
                </c:pt>
                <c:pt idx="3">
                  <c:v>72</c:v>
                </c:pt>
                <c:pt idx="4">
                  <c:v>73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4E4D-46AC-8969-F52B72D96DC5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219"/>
        <c:overlap val="-27"/>
        <c:axId val="9038848"/>
        <c:axId val="81884224"/>
      </c:barChart>
      <c:catAx>
        <c:axId val="9038848"/>
        <c:scaling>
          <c:orientation val="minMax"/>
        </c:scaling>
        <c:delete val="0"/>
        <c:axPos val="b"/>
        <c:numFmt formatCode="General" sourceLinked="1"/>
        <c:majorTickMark val="out"/>
        <c:minorTickMark val="none"/>
        <c:tickLblPos val="nextTo"/>
        <c:spPr>
          <a:noFill/>
          <a:ln w="9525" cap="flat" cmpd="sng" algn="ctr">
            <a:solidFill>
              <a:schemeClr val="accent1"/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1197" b="1" i="0" u="none" strike="noStrike" kern="1200" baseline="0">
                <a:solidFill>
                  <a:srgbClr val="1A0405"/>
                </a:solidFill>
                <a:latin typeface="+mn-lt"/>
                <a:ea typeface="+mn-ea"/>
                <a:cs typeface="+mn-cs"/>
              </a:defRPr>
            </a:pPr>
            <a:endParaRPr lang="en-US"/>
          </a:p>
        </c:txPr>
        <c:crossAx val="81884224"/>
        <c:crosses val="autoZero"/>
        <c:auto val="1"/>
        <c:lblAlgn val="ctr"/>
        <c:lblOffset val="100"/>
        <c:noMultiLvlLbl val="0"/>
      </c:catAx>
      <c:valAx>
        <c:axId val="81884224"/>
        <c:scaling>
          <c:orientation val="minMax"/>
        </c:scaling>
        <c:delete val="1"/>
        <c:axPos val="l"/>
        <c:numFmt formatCode="General" sourceLinked="1"/>
        <c:majorTickMark val="out"/>
        <c:minorTickMark val="none"/>
        <c:tickLblPos val="nextTo"/>
        <c:crossAx val="9038848"/>
        <c:crosses val="autoZero"/>
        <c:crossBetween val="between"/>
      </c:valAx>
      <c:spPr>
        <a:noFill/>
        <a:ln>
          <a:noFill/>
        </a:ln>
        <a:effectLst/>
      </c:spPr>
    </c:plotArea>
    <c:plotVisOnly val="1"/>
    <c:dispBlanksAs val="gap"/>
    <c:showDLblsOverMax val="0"/>
    <c:extLst>
      <c:ext xmlns:c16r3="http://schemas.microsoft.com/office/drawing/2017/03/chart" uri="{56B9EC1D-385E-4148-901F-78D8002777C0}">
        <c16r3:dataDisplayOptions16>
          <c16r3:dispNaAsBlank val="1"/>
        </c16r3:dataDisplayOptions16>
      </c:ext>
    </c:extLst>
  </c:chart>
  <c:spPr>
    <a:noFill/>
    <a:ln>
      <a:noFill/>
    </a:ln>
    <a:effectLst/>
  </c:spPr>
  <c:txPr>
    <a:bodyPr/>
    <a:lstStyle/>
    <a:p>
      <a:pPr>
        <a:defRPr>
          <a:solidFill>
            <a:srgbClr val="1A0405"/>
          </a:solidFill>
        </a:defRPr>
      </a:pPr>
      <a:endParaRPr lang="en-US"/>
    </a:p>
  </c:txPr>
  <c:externalData r:id="rId3">
    <c:autoUpdate val="0"/>
  </c:externalData>
</c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charts/style2.xml><?xml version="1.0" encoding="utf-8"?>
<cs:chartStyle xmlns:cs="http://schemas.microsoft.com/office/drawing/2012/chartStyle" xmlns:a="http://schemas.openxmlformats.org/drawingml/2006/main" id="201">
  <cs:axisTitle>
    <cs:lnRef idx="0"/>
    <cs:fillRef idx="0"/>
    <cs:effectRef idx="0"/>
    <cs:fontRef idx="minor">
      <a:schemeClr val="tx1">
        <a:lumMod val="65000"/>
        <a:lumOff val="35000"/>
      </a:schemeClr>
    </cs:fontRef>
    <cs:defRPr sz="1330" kern="1200"/>
  </cs:axisTitle>
  <cs:categoryAxis>
    <cs:lnRef idx="0"/>
    <cs:fillRef idx="0"/>
    <cs:effectRef idx="0"/>
    <cs:fontRef idx="minor">
      <a:schemeClr val="tx1">
        <a:lumMod val="65000"/>
        <a:lumOff val="35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tx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330" kern="1200"/>
  </cs:chartArea>
  <cs:dataLabel>
    <cs:lnRef idx="0"/>
    <cs:fillRef idx="0"/>
    <cs:effectRef idx="0"/>
    <cs:fontRef idx="minor">
      <a:schemeClr val="tx1">
        <a:lumMod val="75000"/>
        <a:lumOff val="25000"/>
      </a:schemeClr>
    </cs:fontRef>
    <cs:defRPr sz="1197" kern="1200"/>
  </cs:dataLabel>
  <cs:dataLabelCallout>
    <cs:lnRef idx="0"/>
    <cs:fillRef idx="0"/>
    <cs:effectRef idx="0"/>
    <cs:fontRef idx="minor">
      <a:schemeClr val="dk1">
        <a:lumMod val="65000"/>
        <a:lumOff val="35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 kern="120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1">
      <cs:styleClr val="auto"/>
    </cs:fillRef>
    <cs:effectRef idx="0"/>
    <cs:fontRef idx="minor">
      <a:schemeClr val="tx1"/>
    </cs:fontRef>
  </cs:dataPoint>
  <cs:dataPoint3D>
    <cs:lnRef idx="0"/>
    <cs:fillRef idx="1">
      <cs:styleClr val="auto"/>
    </cs:fillRef>
    <cs:effectRef idx="0"/>
    <cs:fontRef idx="minor">
      <a:schemeClr val="tx1"/>
    </cs:fontRef>
  </cs:dataPoint3D>
  <cs:dataPointLine>
    <cs:lnRef idx="0">
      <cs:styleClr val="auto"/>
    </cs:lnRef>
    <cs:fillRef idx="1"/>
    <cs:effectRef idx="0"/>
    <cs:fontRef idx="minor">
      <a:schemeClr val="tx1"/>
    </cs:fontRef>
    <cs:spPr>
      <a:ln w="28575" cap="rnd">
        <a:solidFill>
          <a:schemeClr val="phClr"/>
        </a:solidFill>
        <a:round/>
      </a:ln>
    </cs:spPr>
  </cs:dataPointLine>
  <cs:dataPointMarker>
    <cs:lnRef idx="0">
      <cs:styleClr val="auto"/>
    </cs:lnRef>
    <cs:fillRef idx="1">
      <cs:styleClr val="auto"/>
    </cs:fillRef>
    <cs:effectRef idx="0"/>
    <cs:fontRef idx="minor">
      <a:schemeClr val="tx1"/>
    </cs:fontRef>
    <cs:spPr>
      <a:ln w="9525">
        <a:solidFill>
          <a:schemeClr val="phClr"/>
        </a:solidFill>
      </a:ln>
    </cs:spPr>
  </cs:dataPointMarker>
  <cs:dataPointMarkerLayout symbol="circle" size="5"/>
  <cs:dataPointWireframe>
    <cs:lnRef idx="0">
      <cs:styleClr val="auto"/>
    </cs:lnRef>
    <cs:fillRef idx="1"/>
    <cs:effectRef idx="0"/>
    <cs:fontRef idx="minor">
      <a:schemeClr val="tx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65000"/>
        <a:lumOff val="35000"/>
      </a:schemeClr>
    </cs:fontRef>
    <cs:spPr>
      <a:noFill/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65000"/>
          <a:lumOff val="35000"/>
        </a:schemeClr>
      </a:solidFill>
      <a:ln w="9525">
        <a:solidFill>
          <a:schemeClr val="tx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dropLine>
  <cs:errorBa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tx1"/>
    </cs:fontRef>
    <cs:spPr>
      <a:noFill/>
      <a:ln>
        <a:noFill/>
      </a:ln>
    </cs:spPr>
  </cs:floor>
  <cs:gridlineMaj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5000"/>
            <a:lumOff val="95000"/>
          </a:schemeClr>
        </a:solidFill>
        <a:round/>
      </a:ln>
    </cs:spPr>
  </cs:gridlineMinor>
  <cs:hiLo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75000"/>
            <a:lumOff val="25000"/>
          </a:schemeClr>
        </a:solidFill>
        <a:round/>
      </a:ln>
    </cs:spPr>
  </cs:hiLoLine>
  <cs:leader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leaderLine>
  <cs:legend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legend>
  <cs:plotArea mods="allowNoFillOverride allowNoLineOverride">
    <cs:lnRef idx="0"/>
    <cs:fillRef idx="0"/>
    <cs:effectRef idx="0"/>
    <cs:fontRef idx="minor">
      <a:schemeClr val="tx1"/>
    </cs:fontRef>
  </cs:plotArea>
  <cs:plotArea3D mods="allowNoFillOverride allowNoLineOverride">
    <cs:lnRef idx="0"/>
    <cs:fillRef idx="0"/>
    <cs:effectRef idx="0"/>
    <cs:fontRef idx="minor">
      <a:schemeClr val="tx1"/>
    </cs:fontRef>
  </cs:plotArea3D>
  <cs:series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seriesAxis>
  <cs:seriesLine>
    <cs:lnRef idx="0"/>
    <cs:fillRef idx="0"/>
    <cs:effectRef idx="0"/>
    <cs:fontRef idx="minor">
      <a:schemeClr val="tx1"/>
    </cs:fontRef>
    <cs:spPr>
      <a:ln w="9525" cap="flat" cmpd="sng" algn="ctr">
        <a:solidFill>
          <a:schemeClr val="tx1">
            <a:lumMod val="35000"/>
            <a:lumOff val="65000"/>
          </a:schemeClr>
        </a:solidFill>
        <a:round/>
      </a:ln>
    </cs:spPr>
  </cs:seriesLine>
  <cs:title>
    <cs:lnRef idx="0"/>
    <cs:fillRef idx="0"/>
    <cs:effectRef idx="0"/>
    <cs:fontRef idx="minor">
      <a:schemeClr val="tx1">
        <a:lumMod val="65000"/>
        <a:lumOff val="35000"/>
      </a:schemeClr>
    </cs:fontRef>
    <cs:defRPr sz="1862" b="0" kern="1200" spc="0" baseline="0"/>
  </cs:title>
  <cs:trendline>
    <cs:lnRef idx="0">
      <cs:styleClr val="auto"/>
    </cs:lnRef>
    <cs:fillRef idx="0"/>
    <cs:effectRef idx="0"/>
    <cs:fontRef idx="minor">
      <a:schemeClr val="tx1"/>
    </cs:fontRef>
    <cs:spPr>
      <a:ln w="19050" cap="rnd">
        <a:solidFill>
          <a:schemeClr val="phClr"/>
        </a:solidFill>
        <a:prstDash val="sysDot"/>
      </a:ln>
    </cs:spPr>
  </cs:trendline>
  <cs:trendlineLabel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tx1">
            <a:lumMod val="15000"/>
            <a:lumOff val="85000"/>
          </a:schemeClr>
        </a:solidFill>
      </a:ln>
    </cs:spPr>
  </cs:upBar>
  <cs:valueAxis>
    <cs:lnRef idx="0"/>
    <cs:fillRef idx="0"/>
    <cs:effectRef idx="0"/>
    <cs:fontRef idx="minor">
      <a:schemeClr val="tx1">
        <a:lumMod val="65000"/>
        <a:lumOff val="35000"/>
      </a:schemeClr>
    </cs:fontRef>
    <cs:defRPr sz="1197" kern="1200"/>
  </cs:valueAxis>
  <cs:wall>
    <cs:lnRef idx="0"/>
    <cs:fillRef idx="0"/>
    <cs:effectRef idx="0"/>
    <cs:fontRef idx="minor">
      <a:schemeClr val="tx1"/>
    </cs:fontRef>
    <cs:spPr>
      <a:noFill/>
      <a:ln>
        <a:noFill/>
      </a:ln>
    </cs:spPr>
  </cs:wall>
</cs:chartStyle>
</file>

<file path=ppt/diagrams/_rels/data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iagrams/_rels/drawing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image" Target="../media/image9.emf"/><Relationship Id="rId1" Type="http://schemas.openxmlformats.org/officeDocument/2006/relationships/image" Target="../media/image8.emf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FBE4AE47-A900-49D6-9270-9891772CB522}" type="doc">
      <dgm:prSet loTypeId="urn:microsoft.com/office/officeart/2008/layout/BendingPictureCaption" loCatId="picture" qsTypeId="urn:microsoft.com/office/officeart/2005/8/quickstyle/simple1" qsCatId="simple" csTypeId="urn:microsoft.com/office/officeart/2005/8/colors/accent1_2" csCatId="accent1" phldr="1"/>
      <dgm:spPr/>
    </dgm:pt>
    <dgm:pt modelId="{234997E1-61BE-423F-B029-82F9EF20B6E3}">
      <dgm:prSet phldrT="[Text]" custT="1"/>
      <dgm:spPr/>
      <dgm:t>
        <a:bodyPr/>
        <a:lstStyle/>
        <a:p>
          <a:r>
            <a:rPr lang="en-US" sz="15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+mn-cs"/>
            </a:rPr>
            <a:t>Disinfecting</a:t>
          </a:r>
        </a:p>
        <a:p>
          <a:r>
            <a:rPr lang="en-US" sz="15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+mn-cs"/>
            </a:rPr>
            <a:t>high contact surfaces &amp; areas</a:t>
          </a:r>
        </a:p>
      </dgm:t>
    </dgm:pt>
    <dgm:pt modelId="{87C514DD-CB77-42C9-B22B-0ADCF40B083B}" type="parTrans" cxnId="{85BA9034-181E-4DA2-9BEA-C0715F5F475E}">
      <dgm:prSet/>
      <dgm:spPr/>
      <dgm:t>
        <a:bodyPr/>
        <a:lstStyle/>
        <a:p>
          <a:endParaRPr lang="en-US"/>
        </a:p>
      </dgm:t>
    </dgm:pt>
    <dgm:pt modelId="{9B1B0926-2938-4F24-AE62-9AB0E8518190}" type="sibTrans" cxnId="{85BA9034-181E-4DA2-9BEA-C0715F5F475E}">
      <dgm:prSet/>
      <dgm:spPr/>
      <dgm:t>
        <a:bodyPr/>
        <a:lstStyle/>
        <a:p>
          <a:endParaRPr lang="en-US"/>
        </a:p>
      </dgm:t>
    </dgm:pt>
    <dgm:pt modelId="{71E41325-9457-42AC-A66D-FB1BBDB048B9}">
      <dgm:prSet phldrT="[Text]"/>
      <dgm:spPr/>
      <dgm:t>
        <a:bodyPr/>
        <a:lstStyle/>
        <a:p>
          <a:r>
            <a:rPr lang="en-US" dirty="0">
              <a:latin typeface="Arial" panose="020B0604020202020204" pitchFamily="34" charset="0"/>
            </a:rPr>
            <a:t>Temperature screening, hand &amp; footwear sanitization</a:t>
          </a:r>
          <a:endParaRPr lang="en-US" dirty="0"/>
        </a:p>
      </dgm:t>
    </dgm:pt>
    <dgm:pt modelId="{09EBE8A4-2815-423C-A1BB-5BED0D8A5038}" type="parTrans" cxnId="{611D0E41-4523-450C-A208-1BC474CD63EC}">
      <dgm:prSet/>
      <dgm:spPr/>
      <dgm:t>
        <a:bodyPr/>
        <a:lstStyle/>
        <a:p>
          <a:endParaRPr lang="en-US"/>
        </a:p>
      </dgm:t>
    </dgm:pt>
    <dgm:pt modelId="{9CDFFAD9-EF5F-4B15-896A-8C9FB3D40335}" type="sibTrans" cxnId="{611D0E41-4523-450C-A208-1BC474CD63EC}">
      <dgm:prSet/>
      <dgm:spPr/>
      <dgm:t>
        <a:bodyPr/>
        <a:lstStyle/>
        <a:p>
          <a:endParaRPr lang="en-US"/>
        </a:p>
      </dgm:t>
    </dgm:pt>
    <dgm:pt modelId="{197BC535-0C4C-4D32-86A9-C8F1F9DC5761}">
      <dgm:prSet phldrT="[Text]"/>
      <dgm:spPr/>
      <dgm:t>
        <a:bodyPr/>
        <a:lstStyle/>
        <a:p>
          <a:r>
            <a:rPr lang="en-US" dirty="0">
              <a:latin typeface="Arial" panose="020B0604020202020204" pitchFamily="34" charset="0"/>
            </a:rPr>
            <a:t>Sanitizers being issued to all employees in IC-plants </a:t>
          </a:r>
          <a:endParaRPr lang="en-US" dirty="0"/>
        </a:p>
      </dgm:t>
    </dgm:pt>
    <dgm:pt modelId="{21B19A7E-2CA8-4701-A2A6-ABA92D949D4A}" type="parTrans" cxnId="{3CFF09A4-7326-4746-B9B9-0AF9565BC156}">
      <dgm:prSet/>
      <dgm:spPr/>
      <dgm:t>
        <a:bodyPr/>
        <a:lstStyle/>
        <a:p>
          <a:endParaRPr lang="en-US"/>
        </a:p>
      </dgm:t>
    </dgm:pt>
    <dgm:pt modelId="{E3EE2655-E824-45E2-B258-0DD2AFF3929D}" type="sibTrans" cxnId="{3CFF09A4-7326-4746-B9B9-0AF9565BC156}">
      <dgm:prSet/>
      <dgm:spPr/>
      <dgm:t>
        <a:bodyPr/>
        <a:lstStyle/>
        <a:p>
          <a:endParaRPr lang="en-US"/>
        </a:p>
      </dgm:t>
    </dgm:pt>
    <dgm:pt modelId="{95FF4604-11AC-4024-BE84-A62E694E544B}" type="pres">
      <dgm:prSet presAssocID="{FBE4AE47-A900-49D6-9270-9891772CB522}" presName="diagram" presStyleCnt="0">
        <dgm:presLayoutVars>
          <dgm:dir/>
        </dgm:presLayoutVars>
      </dgm:prSet>
      <dgm:spPr/>
    </dgm:pt>
    <dgm:pt modelId="{A0AD1DFF-D33F-4A4C-8BE6-BB12389E0ACA}" type="pres">
      <dgm:prSet presAssocID="{234997E1-61BE-423F-B029-82F9EF20B6E3}" presName="composite" presStyleCnt="0"/>
      <dgm:spPr/>
    </dgm:pt>
    <dgm:pt modelId="{C0E07DE1-C1FC-4E9F-96FD-374457ACC137}" type="pres">
      <dgm:prSet presAssocID="{234997E1-61BE-423F-B029-82F9EF20B6E3}" presName="Image" presStyleLbl="bgShp" presStyleIdx="0" presStyleCnt="3"/>
      <dgm:spPr>
        <a:blipFill>
          <a:blip xmlns:r="http://schemas.openxmlformats.org/officeDocument/2006/relationships" r:embed="rId1"/>
          <a:srcRect/>
          <a:stretch>
            <a:fillRect l="-2000" r="-2000"/>
          </a:stretch>
        </a:blipFill>
      </dgm:spPr>
    </dgm:pt>
    <dgm:pt modelId="{2D79841C-2BB6-4853-9F0D-758E46562E14}" type="pres">
      <dgm:prSet presAssocID="{234997E1-61BE-423F-B029-82F9EF20B6E3}" presName="Parent" presStyleLbl="node0" presStyleIdx="0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617FA06-13B3-4C3F-A547-44AEEF4381AF}" type="pres">
      <dgm:prSet presAssocID="{9B1B0926-2938-4F24-AE62-9AB0E8518190}" presName="sibTrans" presStyleCnt="0"/>
      <dgm:spPr/>
    </dgm:pt>
    <dgm:pt modelId="{594955FA-8144-4C3A-9448-AE36128182A9}" type="pres">
      <dgm:prSet presAssocID="{71E41325-9457-42AC-A66D-FB1BBDB048B9}" presName="composite" presStyleCnt="0"/>
      <dgm:spPr/>
    </dgm:pt>
    <dgm:pt modelId="{D2AD688F-EF14-4B0D-8CC9-9BB697A71E39}" type="pres">
      <dgm:prSet presAssocID="{71E41325-9457-42AC-A66D-FB1BBDB048B9}" presName="Image" presStyleLbl="bgShp" presStyleIdx="1" presStyleCnt="3"/>
      <dgm:spPr>
        <a:blipFill>
          <a:blip xmlns:r="http://schemas.openxmlformats.org/officeDocument/2006/relationships" r:embed="rId2"/>
          <a:srcRect/>
          <a:stretch>
            <a:fillRect l="-20000" r="-20000"/>
          </a:stretch>
        </a:blipFill>
      </dgm:spPr>
    </dgm:pt>
    <dgm:pt modelId="{EE38447E-D3A8-4E96-8FE8-AEBCABE7E2CC}" type="pres">
      <dgm:prSet presAssocID="{71E41325-9457-42AC-A66D-FB1BBDB048B9}" presName="Parent" presStyleLbl="node0" presStyleIdx="1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7BD06CC-170C-4B48-BE1C-67AEA3CBF7B1}" type="pres">
      <dgm:prSet presAssocID="{9CDFFAD9-EF5F-4B15-896A-8C9FB3D40335}" presName="sibTrans" presStyleCnt="0"/>
      <dgm:spPr/>
    </dgm:pt>
    <dgm:pt modelId="{2E1824E8-6387-456F-AD23-58F994B4E033}" type="pres">
      <dgm:prSet presAssocID="{197BC535-0C4C-4D32-86A9-C8F1F9DC5761}" presName="composite" presStyleCnt="0"/>
      <dgm:spPr/>
    </dgm:pt>
    <dgm:pt modelId="{65130EEA-13E0-4FF3-8AE3-262398CE743A}" type="pres">
      <dgm:prSet presAssocID="{197BC535-0C4C-4D32-86A9-C8F1F9DC5761}" presName="Image" presStyleLbl="bgShp" presStyleIdx="2" presStyleCnt="3"/>
      <dgm:spPr>
        <a:blipFill>
          <a:blip xmlns:r="http://schemas.openxmlformats.org/officeDocument/2006/relationships" r:embed="rId3"/>
          <a:srcRect/>
          <a:stretch>
            <a:fillRect t="-17000" b="-17000"/>
          </a:stretch>
        </a:blipFill>
      </dgm:spPr>
    </dgm:pt>
    <dgm:pt modelId="{E13FC386-9142-4F24-9435-3F4EA731FEED}" type="pres">
      <dgm:prSet presAssocID="{197BC535-0C4C-4D32-86A9-C8F1F9DC5761}" presName="Parent" presStyleLbl="node0" presStyleIdx="2" presStyleCnt="3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85BA9034-181E-4DA2-9BEA-C0715F5F475E}" srcId="{FBE4AE47-A900-49D6-9270-9891772CB522}" destId="{234997E1-61BE-423F-B029-82F9EF20B6E3}" srcOrd="0" destOrd="0" parTransId="{87C514DD-CB77-42C9-B22B-0ADCF40B083B}" sibTransId="{9B1B0926-2938-4F24-AE62-9AB0E8518190}"/>
    <dgm:cxn modelId="{D7CB78FD-7C1D-4836-96F6-BA0712CF9EA3}" type="presOf" srcId="{234997E1-61BE-423F-B029-82F9EF20B6E3}" destId="{2D79841C-2BB6-4853-9F0D-758E46562E14}" srcOrd="0" destOrd="0" presId="urn:microsoft.com/office/officeart/2008/layout/BendingPictureCaption"/>
    <dgm:cxn modelId="{CCAF65F3-F75F-4B26-B7F6-49C5AB6FD917}" type="presOf" srcId="{71E41325-9457-42AC-A66D-FB1BBDB048B9}" destId="{EE38447E-D3A8-4E96-8FE8-AEBCABE7E2CC}" srcOrd="0" destOrd="0" presId="urn:microsoft.com/office/officeart/2008/layout/BendingPictureCaption"/>
    <dgm:cxn modelId="{611D0E41-4523-450C-A208-1BC474CD63EC}" srcId="{FBE4AE47-A900-49D6-9270-9891772CB522}" destId="{71E41325-9457-42AC-A66D-FB1BBDB048B9}" srcOrd="1" destOrd="0" parTransId="{09EBE8A4-2815-423C-A1BB-5BED0D8A5038}" sibTransId="{9CDFFAD9-EF5F-4B15-896A-8C9FB3D40335}"/>
    <dgm:cxn modelId="{2AA4BCA7-287B-43CF-B506-2B8447B742C3}" type="presOf" srcId="{FBE4AE47-A900-49D6-9270-9891772CB522}" destId="{95FF4604-11AC-4024-BE84-A62E694E544B}" srcOrd="0" destOrd="0" presId="urn:microsoft.com/office/officeart/2008/layout/BendingPictureCaption"/>
    <dgm:cxn modelId="{80E1BDBE-3E33-447D-85FC-B3AC06543131}" type="presOf" srcId="{197BC535-0C4C-4D32-86A9-C8F1F9DC5761}" destId="{E13FC386-9142-4F24-9435-3F4EA731FEED}" srcOrd="0" destOrd="0" presId="urn:microsoft.com/office/officeart/2008/layout/BendingPictureCaption"/>
    <dgm:cxn modelId="{3CFF09A4-7326-4746-B9B9-0AF9565BC156}" srcId="{FBE4AE47-A900-49D6-9270-9891772CB522}" destId="{197BC535-0C4C-4D32-86A9-C8F1F9DC5761}" srcOrd="2" destOrd="0" parTransId="{21B19A7E-2CA8-4701-A2A6-ABA92D949D4A}" sibTransId="{E3EE2655-E824-45E2-B258-0DD2AFF3929D}"/>
    <dgm:cxn modelId="{D2B01B1B-0788-400D-B8E8-4B849142D7EC}" type="presParOf" srcId="{95FF4604-11AC-4024-BE84-A62E694E544B}" destId="{A0AD1DFF-D33F-4A4C-8BE6-BB12389E0ACA}" srcOrd="0" destOrd="0" presId="urn:microsoft.com/office/officeart/2008/layout/BendingPictureCaption"/>
    <dgm:cxn modelId="{489D900B-DA40-4D9F-BB51-530F857EF83A}" type="presParOf" srcId="{A0AD1DFF-D33F-4A4C-8BE6-BB12389E0ACA}" destId="{C0E07DE1-C1FC-4E9F-96FD-374457ACC137}" srcOrd="0" destOrd="0" presId="urn:microsoft.com/office/officeart/2008/layout/BendingPictureCaption"/>
    <dgm:cxn modelId="{FE32FA57-0595-4879-87EC-E4F912F857D0}" type="presParOf" srcId="{A0AD1DFF-D33F-4A4C-8BE6-BB12389E0ACA}" destId="{2D79841C-2BB6-4853-9F0D-758E46562E14}" srcOrd="1" destOrd="0" presId="urn:microsoft.com/office/officeart/2008/layout/BendingPictureCaption"/>
    <dgm:cxn modelId="{A04ED486-84BD-4987-A371-F921BC115591}" type="presParOf" srcId="{95FF4604-11AC-4024-BE84-A62E694E544B}" destId="{B617FA06-13B3-4C3F-A547-44AEEF4381AF}" srcOrd="1" destOrd="0" presId="urn:microsoft.com/office/officeart/2008/layout/BendingPictureCaption"/>
    <dgm:cxn modelId="{6B40AB86-738D-44A6-9E99-915D4244D5F4}" type="presParOf" srcId="{95FF4604-11AC-4024-BE84-A62E694E544B}" destId="{594955FA-8144-4C3A-9448-AE36128182A9}" srcOrd="2" destOrd="0" presId="urn:microsoft.com/office/officeart/2008/layout/BendingPictureCaption"/>
    <dgm:cxn modelId="{15C79700-6E52-4A47-8CA8-54C53F4DD5EB}" type="presParOf" srcId="{594955FA-8144-4C3A-9448-AE36128182A9}" destId="{D2AD688F-EF14-4B0D-8CC9-9BB697A71E39}" srcOrd="0" destOrd="0" presId="urn:microsoft.com/office/officeart/2008/layout/BendingPictureCaption"/>
    <dgm:cxn modelId="{37C89C63-D943-4B98-88CD-915B93F5AFA2}" type="presParOf" srcId="{594955FA-8144-4C3A-9448-AE36128182A9}" destId="{EE38447E-D3A8-4E96-8FE8-AEBCABE7E2CC}" srcOrd="1" destOrd="0" presId="urn:microsoft.com/office/officeart/2008/layout/BendingPictureCaption"/>
    <dgm:cxn modelId="{E14F88D4-E296-4348-89C3-668B7F284A28}" type="presParOf" srcId="{95FF4604-11AC-4024-BE84-A62E694E544B}" destId="{37BD06CC-170C-4B48-BE1C-67AEA3CBF7B1}" srcOrd="3" destOrd="0" presId="urn:microsoft.com/office/officeart/2008/layout/BendingPictureCaption"/>
    <dgm:cxn modelId="{469FE12B-5295-4E7A-B665-4C4021BC5ECA}" type="presParOf" srcId="{95FF4604-11AC-4024-BE84-A62E694E544B}" destId="{2E1824E8-6387-456F-AD23-58F994B4E033}" srcOrd="4" destOrd="0" presId="urn:microsoft.com/office/officeart/2008/layout/BendingPictureCaption"/>
    <dgm:cxn modelId="{054F4BF3-03E7-4EE6-866F-B7A0DEB3EB6B}" type="presParOf" srcId="{2E1824E8-6387-456F-AD23-58F994B4E033}" destId="{65130EEA-13E0-4FF3-8AE3-262398CE743A}" srcOrd="0" destOrd="0" presId="urn:microsoft.com/office/officeart/2008/layout/BendingPictureCaption"/>
    <dgm:cxn modelId="{6087864E-5245-406A-93D8-EEA5230B1B05}" type="presParOf" srcId="{2E1824E8-6387-456F-AD23-58F994B4E033}" destId="{E13FC386-9142-4F24-9435-3F4EA731FEED}" srcOrd="1" destOrd="0" presId="urn:microsoft.com/office/officeart/2008/layout/BendingPictureCaption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C0E07DE1-C1FC-4E9F-96FD-374457ACC137}">
      <dsp:nvSpPr>
        <dsp:cNvPr id="0" name=""/>
        <dsp:cNvSpPr/>
      </dsp:nvSpPr>
      <dsp:spPr>
        <a:xfrm>
          <a:off x="4247" y="256965"/>
          <a:ext cx="2908366" cy="2149272"/>
        </a:xfrm>
        <a:prstGeom prst="rect">
          <a:avLst/>
        </a:prstGeom>
        <a:blipFill>
          <a:blip xmlns:r="http://schemas.openxmlformats.org/officeDocument/2006/relationships" r:embed="rId1"/>
          <a:srcRect/>
          <a:stretch>
            <a:fillRect l="-2000" r="-2000"/>
          </a:stretch>
        </a:blip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2D79841C-2BB6-4853-9F0D-758E46562E14}">
      <dsp:nvSpPr>
        <dsp:cNvPr id="0" name=""/>
        <dsp:cNvSpPr/>
      </dsp:nvSpPr>
      <dsp:spPr>
        <a:xfrm>
          <a:off x="592108" y="2016534"/>
          <a:ext cx="2506145" cy="60226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5000"/>
            </a:spcAft>
          </a:pPr>
          <a:r>
            <a:rPr lang="en-US" sz="15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+mn-cs"/>
            </a:rPr>
            <a:t>Disinfecting</a:t>
          </a:r>
        </a:p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5000"/>
            </a:spcAft>
          </a:pPr>
          <a:r>
            <a:rPr lang="en-US" sz="1500" kern="1200" dirty="0">
              <a:solidFill>
                <a:prstClr val="white"/>
              </a:solidFill>
              <a:latin typeface="Arial" panose="020B0604020202020204" pitchFamily="34" charset="0"/>
              <a:ea typeface="+mn-ea"/>
              <a:cs typeface="+mn-cs"/>
            </a:rPr>
            <a:t>high contact surfaces &amp; areas</a:t>
          </a:r>
        </a:p>
      </dsp:txBody>
      <dsp:txXfrm>
        <a:off x="592108" y="2016534"/>
        <a:ext cx="2506145" cy="602268"/>
      </dsp:txXfrm>
    </dsp:sp>
    <dsp:sp modelId="{D2AD688F-EF14-4B0D-8CC9-9BB697A71E39}">
      <dsp:nvSpPr>
        <dsp:cNvPr id="0" name=""/>
        <dsp:cNvSpPr/>
      </dsp:nvSpPr>
      <dsp:spPr>
        <a:xfrm>
          <a:off x="4011239" y="256965"/>
          <a:ext cx="2908366" cy="2149272"/>
        </a:xfrm>
        <a:prstGeom prst="rect">
          <a:avLst/>
        </a:prstGeom>
        <a:blipFill>
          <a:blip xmlns:r="http://schemas.openxmlformats.org/officeDocument/2006/relationships" r:embed="rId2"/>
          <a:srcRect/>
          <a:stretch>
            <a:fillRect l="-20000" r="-20000"/>
          </a:stretch>
        </a:blip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EE38447E-D3A8-4E96-8FE8-AEBCABE7E2CC}">
      <dsp:nvSpPr>
        <dsp:cNvPr id="0" name=""/>
        <dsp:cNvSpPr/>
      </dsp:nvSpPr>
      <dsp:spPr>
        <a:xfrm>
          <a:off x="4599100" y="2016534"/>
          <a:ext cx="2506145" cy="60226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5000"/>
            </a:spcAft>
          </a:pPr>
          <a:r>
            <a:rPr lang="en-US" sz="1500" kern="1200" dirty="0">
              <a:latin typeface="Arial" panose="020B0604020202020204" pitchFamily="34" charset="0"/>
            </a:rPr>
            <a:t>Temperature screening, hand &amp; footwear sanitization</a:t>
          </a:r>
          <a:endParaRPr lang="en-US" sz="1500" kern="1200" dirty="0"/>
        </a:p>
      </dsp:txBody>
      <dsp:txXfrm>
        <a:off x="4599100" y="2016534"/>
        <a:ext cx="2506145" cy="602268"/>
      </dsp:txXfrm>
    </dsp:sp>
    <dsp:sp modelId="{65130EEA-13E0-4FF3-8AE3-262398CE743A}">
      <dsp:nvSpPr>
        <dsp:cNvPr id="0" name=""/>
        <dsp:cNvSpPr/>
      </dsp:nvSpPr>
      <dsp:spPr>
        <a:xfrm>
          <a:off x="8018231" y="256965"/>
          <a:ext cx="2908366" cy="2149272"/>
        </a:xfrm>
        <a:prstGeom prst="rect">
          <a:avLst/>
        </a:prstGeom>
        <a:blipFill>
          <a:blip xmlns:r="http://schemas.openxmlformats.org/officeDocument/2006/relationships" r:embed="rId3"/>
          <a:srcRect/>
          <a:stretch>
            <a:fillRect t="-17000" b="-17000"/>
          </a:stretch>
        </a:blip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E13FC386-9142-4F24-9435-3F4EA731FEED}">
      <dsp:nvSpPr>
        <dsp:cNvPr id="0" name=""/>
        <dsp:cNvSpPr/>
      </dsp:nvSpPr>
      <dsp:spPr>
        <a:xfrm>
          <a:off x="8606092" y="2016534"/>
          <a:ext cx="2506145" cy="602268"/>
        </a:xfrm>
        <a:prstGeom prst="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8575" tIns="28575" rIns="28575" bIns="28575" numCol="1" spcCol="1270" anchor="ctr" anchorCtr="0">
          <a:noAutofit/>
        </a:bodyPr>
        <a:lstStyle/>
        <a:p>
          <a:pPr lvl="0" algn="ctr" defTabSz="666750">
            <a:lnSpc>
              <a:spcPct val="90000"/>
            </a:lnSpc>
            <a:spcBef>
              <a:spcPct val="0"/>
            </a:spcBef>
            <a:spcAft>
              <a:spcPct val="5000"/>
            </a:spcAft>
          </a:pPr>
          <a:r>
            <a:rPr lang="en-US" sz="1500" kern="1200" dirty="0">
              <a:latin typeface="Arial" panose="020B0604020202020204" pitchFamily="34" charset="0"/>
            </a:rPr>
            <a:t>Sanitizers being issued to all employees in IC-plants </a:t>
          </a:r>
          <a:endParaRPr lang="en-US" sz="1500" kern="1200" dirty="0"/>
        </a:p>
      </dsp:txBody>
      <dsp:txXfrm>
        <a:off x="8606092" y="2016534"/>
        <a:ext cx="2506145" cy="60226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8/layout/BendingPictureCaption">
  <dgm:title val=""/>
  <dgm:desc val=""/>
  <dgm:catLst>
    <dgm:cat type="picture" pri="6000"/>
    <dgm:cat type="pictureconvert" pri="6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</dgm:ptLst>
      <dgm:cxnLst>
        <dgm:cxn modelId="7" srcId="0" destId="1" srcOrd="0" destOrd="0"/>
        <dgm:cxn modelId="8" srcId="0" destId="2" srcOrd="1" destOrd="0"/>
      </dgm:cxnLst>
      <dgm:bg/>
      <dgm:whole/>
    </dgm:dataModel>
  </dgm:sampData>
  <dgm:styleData>
    <dgm:dataModel>
      <dgm:ptLst>
        <dgm:pt modelId="0" type="doc"/>
        <dgm:pt modelId="10">
          <dgm:prSet phldr="1"/>
        </dgm:pt>
        <dgm:pt modelId="20">
          <dgm:prSet phldr="1"/>
        </dgm:pt>
      </dgm:ptLst>
      <dgm:cxnLst>
        <dgm:cxn modelId="60" srcId="0" destId="10" srcOrd="0" destOrd="0"/>
        <dgm:cxn modelId="70" srcId="0" destId="20" srcOrd="1" destOrd="0"/>
      </dgm:cxnLst>
      <dgm:bg/>
      <dgm:whole/>
    </dgm:dataModel>
  </dgm:styleData>
  <dgm:clrData>
    <dgm:dataModel>
      <dgm:ptLst>
        <dgm:pt modelId="0" type="doc"/>
        <dgm:pt modelId="10">
          <dgm:prSet phldr="1"/>
        </dgm:pt>
        <dgm:pt modelId="20">
          <dgm:prSet phldr="1"/>
        </dgm:pt>
        <dgm:pt modelId="30">
          <dgm:prSet phldr="1"/>
        </dgm:pt>
        <dgm:pt modelId="40">
          <dgm:prSet phldr="1"/>
        </dgm:pt>
      </dgm:ptLst>
      <dgm:cxnLst>
        <dgm:cxn modelId="60" srcId="0" destId="10" srcOrd="0" destOrd="0"/>
        <dgm:cxn modelId="70" srcId="0" destId="20" srcOrd="1" destOrd="0"/>
        <dgm:cxn modelId="80" srcId="0" destId="30" srcOrd="2" destOrd="0"/>
        <dgm:cxn modelId="90" srcId="0" destId="40" srcOrd="3" destOrd="0"/>
      </dgm:cxnLst>
      <dgm:bg/>
      <dgm:whole/>
    </dgm:dataModel>
  </dgm:clrData>
  <dgm:layoutNode name="diagram">
    <dgm:varLst>
      <dgm:dir/>
    </dgm:varLst>
    <dgm:choose name="Name0">
      <dgm:if name="Name1" func="var" arg="dir" op="equ" val="norm">
        <dgm:alg type="snake">
          <dgm:param type="off" val="ctr"/>
        </dgm:alg>
      </dgm:if>
      <dgm:else name="Name2">
        <dgm:alg type="snake">
          <dgm:param type="grDir" val="tR"/>
          <dgm:param type="off" val="ctr"/>
        </dgm:alg>
      </dgm:else>
    </dgm:choose>
    <dgm:shape xmlns:r="http://schemas.openxmlformats.org/officeDocument/2006/relationships" r:blip="">
      <dgm:adjLst/>
    </dgm:shape>
    <dgm:constrLst>
      <dgm:constr type="primFontSz" for="des" ptType="node" op="equ" val="65"/>
      <dgm:constr type="w" for="ch" forName="composite" refType="w"/>
      <dgm:constr type="h" for="ch" forName="composite" refType="h"/>
      <dgm:constr type="sp" refType="w" refFor="ch" refForName="composite" op="equ" fact="0.1"/>
      <dgm:constr type="w" for="ch" forName="sibTrans" refType="w" refFor="ch" refForName="composite" op="equ" fact="0.1"/>
      <dgm:constr type="h" for="ch" forName="sibTrans" refType="w" refFor="ch" refForName="sibTrans" op="equ"/>
    </dgm:constrLst>
    <dgm:forEach name="nodesForEach" axis="ch" ptType="node">
      <dgm:layoutNode name="composite">
        <dgm:alg type="composite">
          <dgm:param type="ar" val="1.31"/>
        </dgm:alg>
        <dgm:shape xmlns:r="http://schemas.openxmlformats.org/officeDocument/2006/relationships" r:blip="">
          <dgm:adjLst/>
        </dgm:shape>
        <dgm:choose name="Name3">
          <dgm:if name="Name4" func="var" arg="dir" op="equ" val="norm">
            <dgm:constrLst>
              <dgm:constr type="l" for="ch" forName="Image" refType="w" fact="0"/>
              <dgm:constr type="t" for="ch" forName="Image" refType="h" fact="0"/>
              <dgm:constr type="w" for="ch" forName="Image" refType="w" fact="0.94"/>
              <dgm:constr type="h" for="ch" forName="Image" refType="h" fact="0.91"/>
              <dgm:constr type="l" for="ch" forName="Parent" refType="w" fact="0.19"/>
              <dgm:constr type="t" for="ch" forName="Parent" refType="h" fact="0.745"/>
              <dgm:constr type="w" for="ch" forName="Parent" refType="w" fact="0.81"/>
              <dgm:constr type="h" for="ch" forName="Parent" refType="h" fact="0.255"/>
            </dgm:constrLst>
          </dgm:if>
          <dgm:else name="Name5">
            <dgm:constrLst>
              <dgm:constr type="l" for="ch" forName="Image" refType="w" fact="0.06"/>
              <dgm:constr type="t" for="ch" forName="Image" refType="h" fact="0"/>
              <dgm:constr type="w" for="ch" forName="Image" refType="w" fact="0.94"/>
              <dgm:constr type="h" for="ch" forName="Image" refType="h" fact="0.91"/>
              <dgm:constr type="l" for="ch" forName="Parent" refType="w" fact="0"/>
              <dgm:constr type="t" for="ch" forName="Parent" refType="h" fact="0.745"/>
              <dgm:constr type="w" for="ch" forName="Parent" refType="w" fact="0.81"/>
              <dgm:constr type="h" for="ch" forName="Parent" refType="h" fact="0.255"/>
            </dgm:constrLst>
          </dgm:else>
        </dgm:choose>
        <dgm:layoutNode name="Image" styleLbl="bgShp">
          <dgm:alg type="sp"/>
          <dgm:shape xmlns:r="http://schemas.openxmlformats.org/officeDocument/2006/relationships" type="rect" r:blip="" blipPhldr="1">
            <dgm:adjLst/>
          </dgm:shape>
          <dgm:presOf/>
        </dgm:layoutNode>
        <dgm:layoutNode name="Parent" styleLbl="node0">
          <dgm:varLst>
            <dgm:bulletEnabled val="1"/>
          </dgm:varLst>
          <dgm:alg type="tx">
            <dgm:param type="txAnchorVertCh" val="mid"/>
            <dgm:param type="shpTxRTLAlignCh" val="r"/>
            <dgm:param type="lnSpAfParP" val="5"/>
          </dgm:alg>
          <dgm:shape xmlns:r="http://schemas.openxmlformats.org/officeDocument/2006/relationships" type="rect" r:blip="">
            <dgm:adjLst/>
          </dgm:shape>
          <dgm:presOf axis="desOrSelf" ptType="node"/>
          <dgm:constrLst>
            <dgm:constr type="lMarg" refType="primFontSz" fact="0.15"/>
            <dgm:constr type="rMarg" refType="primFontSz" fact="0.15"/>
            <dgm:constr type="tMarg" refType="primFontSz" fact="0.15"/>
            <dgm:constr type="bMarg" refType="primFontSz" fact="0.15"/>
          </dgm:constrLst>
          <dgm:ruleLst>
            <dgm:rule type="primFontSz" val="5" fact="NaN" max="NaN"/>
          </dgm:ruleLst>
        </dgm:layoutNode>
      </dgm:layoutNode>
      <dgm:forEach name="sibTransForEach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</dgm:layoutNode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551032A-A944-4D3D-8B02-FB0771C223CA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1A0FC6A-536F-41C6-AA34-A01935BA860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68541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4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988663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6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47055747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65829451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562124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9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75681960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0773425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13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27563034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443AC0BA-5EB5-4E06-8010-5990C7125219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15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033464981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81472" y="836713"/>
            <a:ext cx="10363200" cy="1470025"/>
          </a:xfrm>
        </p:spPr>
        <p:txBody>
          <a:bodyPr/>
          <a:lstStyle>
            <a:lvl1pPr algn="r">
              <a:defRPr/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610272" y="2852936"/>
            <a:ext cx="8534400" cy="1752600"/>
          </a:xfrm>
        </p:spPr>
        <p:txBody>
          <a:bodyPr>
            <a:normAutofit/>
          </a:bodyPr>
          <a:lstStyle>
            <a:lvl1pPr marL="0" indent="0" algn="r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1679509" y="2564904"/>
            <a:ext cx="10416480" cy="0"/>
          </a:xfrm>
          <a:prstGeom prst="line">
            <a:avLst/>
          </a:prstGeom>
          <a:ln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01342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2233682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10972800" cy="490067"/>
          </a:xfrm>
          <a:noFill/>
          <a:ln>
            <a:noFill/>
          </a:ln>
        </p:spPr>
        <p:txBody>
          <a:bodyPr anchor="t">
            <a:normAutofit/>
          </a:bodyPr>
          <a:lstStyle>
            <a:lvl1pPr algn="l">
              <a:defRPr sz="3200" b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932723"/>
            <a:ext cx="10972800" cy="5193441"/>
          </a:xfrm>
        </p:spPr>
        <p:txBody>
          <a:bodyPr>
            <a:normAutofit/>
          </a:bodyPr>
          <a:lstStyle>
            <a:lvl1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20259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6297046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-48683" y="58613"/>
            <a:ext cx="10972800" cy="490067"/>
          </a:xfrm>
        </p:spPr>
        <p:txBody>
          <a:bodyPr anchor="t">
            <a:normAutofit/>
          </a:bodyPr>
          <a:lstStyle>
            <a:lvl1pPr algn="l">
              <a:defRPr sz="3200" b="1">
                <a:solidFill>
                  <a:srgbClr val="1468B3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9" name="Table Placeholder 8"/>
          <p:cNvSpPr>
            <a:spLocks noGrp="1"/>
          </p:cNvSpPr>
          <p:nvPr>
            <p:ph type="tbl" sz="quarter" idx="13"/>
          </p:nvPr>
        </p:nvSpPr>
        <p:spPr>
          <a:xfrm>
            <a:off x="239350" y="1221318"/>
            <a:ext cx="11618217" cy="4991100"/>
          </a:xfrm>
        </p:spPr>
        <p:txBody>
          <a:bodyPr/>
          <a:lstStyle/>
          <a:p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9922818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81472" y="836713"/>
            <a:ext cx="10363200" cy="1470025"/>
          </a:xfrm>
        </p:spPr>
        <p:txBody>
          <a:bodyPr/>
          <a:lstStyle>
            <a:lvl1pPr algn="r">
              <a:defRPr/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610272" y="2852936"/>
            <a:ext cx="8534400" cy="1752600"/>
          </a:xfrm>
        </p:spPr>
        <p:txBody>
          <a:bodyPr>
            <a:normAutofit/>
          </a:bodyPr>
          <a:lstStyle>
            <a:lvl1pPr marL="0" indent="0" algn="r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1679509" y="2564904"/>
            <a:ext cx="10416480" cy="0"/>
          </a:xfrm>
          <a:prstGeom prst="line">
            <a:avLst/>
          </a:prstGeom>
          <a:ln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335486"/>
            <a:ext cx="527381" cy="530982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IN" dirty="0"/>
              <a:t>0</a:t>
            </a:r>
          </a:p>
        </p:txBody>
      </p:sp>
    </p:spTree>
    <p:extLst>
      <p:ext uri="{BB962C8B-B14F-4D97-AF65-F5344CB8AC3E}">
        <p14:creationId xmlns:p14="http://schemas.microsoft.com/office/powerpoint/2010/main" val="383964953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10972800" cy="490067"/>
          </a:xfrm>
          <a:noFill/>
          <a:ln>
            <a:noFill/>
          </a:ln>
        </p:spPr>
        <p:txBody>
          <a:bodyPr anchor="t">
            <a:normAutofit/>
          </a:bodyPr>
          <a:lstStyle>
            <a:lvl1pPr algn="l">
              <a:defRPr sz="3200" b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932723"/>
            <a:ext cx="10972800" cy="5193441"/>
          </a:xfrm>
        </p:spPr>
        <p:txBody>
          <a:bodyPr>
            <a:normAutofit/>
          </a:bodyPr>
          <a:lstStyle>
            <a:lvl1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20259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IN" dirty="0"/>
              <a:t>1</a:t>
            </a:r>
          </a:p>
        </p:txBody>
      </p:sp>
    </p:spTree>
    <p:extLst>
      <p:ext uri="{BB962C8B-B14F-4D97-AF65-F5344CB8AC3E}">
        <p14:creationId xmlns:p14="http://schemas.microsoft.com/office/powerpoint/2010/main" val="8558067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IN" dirty="0"/>
              <a:t>2</a:t>
            </a:r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-48683" y="58613"/>
            <a:ext cx="10972800" cy="490067"/>
          </a:xfrm>
        </p:spPr>
        <p:txBody>
          <a:bodyPr anchor="t">
            <a:normAutofit/>
          </a:bodyPr>
          <a:lstStyle>
            <a:lvl1pPr algn="l">
              <a:defRPr sz="3200" b="1">
                <a:solidFill>
                  <a:srgbClr val="1468B3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9" name="Table Placeholder 8"/>
          <p:cNvSpPr>
            <a:spLocks noGrp="1"/>
          </p:cNvSpPr>
          <p:nvPr>
            <p:ph type="tbl" sz="quarter" idx="13"/>
          </p:nvPr>
        </p:nvSpPr>
        <p:spPr>
          <a:xfrm>
            <a:off x="239350" y="1221318"/>
            <a:ext cx="11618217" cy="4991100"/>
          </a:xfrm>
        </p:spPr>
        <p:txBody>
          <a:bodyPr/>
          <a:lstStyle/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24276529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matchingName="TITTLE &amp; BLANK SLIDE">
  <p:cSld name="TITTLE &amp; BLANK SLIDE">
    <p:spTree>
      <p:nvGrpSpPr>
        <p:cNvPr id="1" name="Shape 7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" name="Google Shape;72;p14"/>
          <p:cNvSpPr txBox="1">
            <a:spLocks noGrp="1"/>
          </p:cNvSpPr>
          <p:nvPr>
            <p:ph type="title"/>
          </p:nvPr>
        </p:nvSpPr>
        <p:spPr>
          <a:xfrm>
            <a:off x="544849" y="522369"/>
            <a:ext cx="11394400" cy="5356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0" tIns="0" rIns="0" bIns="0" anchor="t" anchorCtr="0">
            <a:noAutofit/>
          </a:bodyPr>
          <a:lstStyle>
            <a:lvl1pPr lvl="0" algn="ctr" rtl="0">
              <a:spcBef>
                <a:spcPts val="0"/>
              </a:spcBef>
              <a:spcAft>
                <a:spcPts val="0"/>
              </a:spcAft>
              <a:buSzPts val="2500"/>
              <a:buNone/>
              <a:defRPr sz="3333" i="0"/>
            </a:lvl1pPr>
            <a:lvl2pPr lvl="1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2pPr>
            <a:lvl3pPr lvl="2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3pPr>
            <a:lvl4pPr lvl="3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4pPr>
            <a:lvl5pPr lvl="4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5pPr>
            <a:lvl6pPr lvl="5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6pPr>
            <a:lvl7pPr lvl="6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7pPr>
            <a:lvl8pPr lvl="7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8pPr>
            <a:lvl9pPr lvl="8" algn="ctr" rtl="0">
              <a:spcBef>
                <a:spcPts val="0"/>
              </a:spcBef>
              <a:spcAft>
                <a:spcPts val="0"/>
              </a:spcAft>
              <a:buSzPts val="3300"/>
              <a:buNone/>
              <a:defRPr sz="44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177082378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781472" y="836713"/>
            <a:ext cx="10363200" cy="1470025"/>
          </a:xfrm>
        </p:spPr>
        <p:txBody>
          <a:bodyPr/>
          <a:lstStyle>
            <a:lvl1pPr algn="r">
              <a:defRPr/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610272" y="2852936"/>
            <a:ext cx="8534400" cy="1752600"/>
          </a:xfrm>
        </p:spPr>
        <p:txBody>
          <a:bodyPr>
            <a:normAutofit/>
          </a:bodyPr>
          <a:lstStyle>
            <a:lvl1pPr marL="0" indent="0" algn="r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60958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121917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82875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243833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304792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365750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426709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487667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cxnSp>
        <p:nvCxnSpPr>
          <p:cNvPr id="8" name="Straight Connector 7"/>
          <p:cNvCxnSpPr/>
          <p:nvPr userDrawn="1"/>
        </p:nvCxnSpPr>
        <p:spPr>
          <a:xfrm>
            <a:off x="1679509" y="2564904"/>
            <a:ext cx="10416480" cy="0"/>
          </a:xfrm>
          <a:prstGeom prst="line">
            <a:avLst/>
          </a:prstGeom>
          <a:ln>
            <a:solidFill>
              <a:schemeClr val="tx1"/>
            </a:solidFill>
            <a:prstDash val="sys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01342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77201732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0"/>
            <a:ext cx="10972800" cy="490067"/>
          </a:xfrm>
          <a:noFill/>
          <a:ln>
            <a:noFill/>
          </a:ln>
        </p:spPr>
        <p:txBody>
          <a:bodyPr anchor="t">
            <a:normAutofit/>
          </a:bodyPr>
          <a:lstStyle>
            <a:lvl1pPr algn="l">
              <a:defRPr sz="3200" b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932723"/>
            <a:ext cx="10972800" cy="5193441"/>
          </a:xfrm>
        </p:spPr>
        <p:txBody>
          <a:bodyPr>
            <a:normAutofit/>
          </a:bodyPr>
          <a:lstStyle>
            <a:lvl1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>
              <a:defRPr sz="1867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11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20259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59673207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-48683" y="58613"/>
            <a:ext cx="10972800" cy="490067"/>
          </a:xfrm>
        </p:spPr>
        <p:txBody>
          <a:bodyPr anchor="t">
            <a:normAutofit/>
          </a:bodyPr>
          <a:lstStyle>
            <a:lvl1pPr algn="l">
              <a:defRPr sz="3200" b="1">
                <a:solidFill>
                  <a:srgbClr val="1468B3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r>
              <a:rPr lang="en-US" dirty="0"/>
              <a:t>Click to edit Master title style</a:t>
            </a:r>
            <a:endParaRPr lang="en-IN" dirty="0"/>
          </a:p>
        </p:txBody>
      </p:sp>
      <p:sp>
        <p:nvSpPr>
          <p:cNvPr id="9" name="Table Placeholder 8"/>
          <p:cNvSpPr>
            <a:spLocks noGrp="1"/>
          </p:cNvSpPr>
          <p:nvPr>
            <p:ph type="tbl" sz="quarter" idx="13"/>
          </p:nvPr>
        </p:nvSpPr>
        <p:spPr>
          <a:xfrm>
            <a:off x="239350" y="1221318"/>
            <a:ext cx="11618217" cy="4991100"/>
          </a:xfrm>
        </p:spPr>
        <p:txBody>
          <a:bodyPr/>
          <a:lstStyle/>
          <a:p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0962694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8BB605-08D5-4D59-9E2A-A9D99A10296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328966B4-8082-4C42-828B-52DD73715B70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7"/>
            <a:ext cx="9144000" cy="1655763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189" indent="0" algn="ctr">
              <a:buNone/>
              <a:defRPr sz="2000"/>
            </a:lvl2pPr>
            <a:lvl3pPr marL="914377" indent="0" algn="ctr">
              <a:buNone/>
              <a:defRPr sz="1800"/>
            </a:lvl3pPr>
            <a:lvl4pPr marL="1371566" indent="0" algn="ctr">
              <a:buNone/>
              <a:defRPr sz="1600"/>
            </a:lvl4pPr>
            <a:lvl5pPr marL="1828754" indent="0" algn="ctr">
              <a:buNone/>
              <a:defRPr sz="1600"/>
            </a:lvl5pPr>
            <a:lvl6pPr marL="2285943" indent="0" algn="ctr">
              <a:buNone/>
              <a:defRPr sz="1600"/>
            </a:lvl6pPr>
            <a:lvl7pPr marL="2743131" indent="0" algn="ctr">
              <a:buNone/>
              <a:defRPr sz="1600"/>
            </a:lvl7pPr>
            <a:lvl8pPr marL="3200320" indent="0" algn="ctr">
              <a:buNone/>
              <a:defRPr sz="1600"/>
            </a:lvl8pPr>
            <a:lvl9pPr marL="3657509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5B32A82D-7835-4630-8987-E1E27D9691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ED572E2-A08E-48EF-BA69-CDDEC5EF67F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D833F2F-E477-46A0-9CCB-2AB3E2976A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180687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F69578-1C78-4CA9-9455-8C023AEF829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2A70850-47BA-4B2D-84A0-83D63A60216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B83F9CC-07A1-4405-9DAD-CCBBA6874F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356F962-6787-4AA8-A6CA-A37434C19B9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6ECB8DD-97D2-4F18-8D60-BE0130B87A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189210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6A5864-4965-4DE6-BCD6-9571C8F8787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1" y="1709740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614C21F-6B38-4851-B5D3-D6896796AB5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1" y="4589464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189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377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566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754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5943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131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32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509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991FFAA-2ADB-4AC2-80D7-A2556F97EF3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E55EED7-DB35-4A02-912B-E17063977C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5DAA5A-8F8B-4AFE-8B73-7A5FC070DE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4532353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B69FCA-164E-4BF9-B4C0-28F5C9B8DA0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9A4CE82-A6E9-4A97-B92E-A9CBDF51E590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EA060C7A-64D8-431E-B3E7-C487D899081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9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5D7A3F7-3998-4314-84D2-23398DC8AD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6C54496-5ED3-49E4-82F6-856477E9BC8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57C6695-0818-4CED-8C77-5031EAC722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4954373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70F3F4-D6DF-4035-99D9-7A63DF15D9D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15F898E-1A07-4D79-91E5-544BCAF86803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9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D90966A6-CE6F-4BB3-8FE7-1BF86AA5903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9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B33218A-27CB-49F4-A2EE-451D3D8FBC8C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1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189" indent="0">
              <a:buNone/>
              <a:defRPr sz="2000" b="1"/>
            </a:lvl2pPr>
            <a:lvl3pPr marL="914377" indent="0">
              <a:buNone/>
              <a:defRPr sz="1800" b="1"/>
            </a:lvl3pPr>
            <a:lvl4pPr marL="1371566" indent="0">
              <a:buNone/>
              <a:defRPr sz="1600" b="1"/>
            </a:lvl4pPr>
            <a:lvl5pPr marL="1828754" indent="0">
              <a:buNone/>
              <a:defRPr sz="1600" b="1"/>
            </a:lvl5pPr>
            <a:lvl6pPr marL="2285943" indent="0">
              <a:buNone/>
              <a:defRPr sz="1600" b="1"/>
            </a:lvl6pPr>
            <a:lvl7pPr marL="2743131" indent="0">
              <a:buNone/>
              <a:defRPr sz="1600" b="1"/>
            </a:lvl7pPr>
            <a:lvl8pPr marL="3200320" indent="0">
              <a:buNone/>
              <a:defRPr sz="1600" b="1"/>
            </a:lvl8pPr>
            <a:lvl9pPr marL="3657509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AF926F8-4C96-47D3-BAEE-B93CED83BBD1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1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FC7D8B19-EF48-400C-9FBF-3F96E5A6A5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BC5156C9-6026-4D2E-BFE7-42DF20E018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49E378F-BB3B-4B72-9602-BA147716C71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6823601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AC8E90C-36C9-418E-8FEF-7AEBABA98AE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40C46D75-1E02-4626-A296-C7049DD714B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3A118A4-6AFC-4453-B78F-6ACF47BE2B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0E04EB6-AF5F-4585-A45F-44D4AFC862C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9395381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98A1FB1-BF5F-468F-B184-2331C3C92C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73BED6A-B8A3-4676-9518-DE2B406CC79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3CECA6F-F47A-408D-A423-7D12C837D91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475809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D34C51-9AD5-4FD0-9A6D-66D7786492B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B647AA9-F06D-4EC2-A90D-2B7C81C1929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6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3056610-8B19-4819-BBF6-5F50D030E06C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1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189" indent="0">
              <a:buNone/>
              <a:defRPr sz="1400"/>
            </a:lvl2pPr>
            <a:lvl3pPr marL="914377" indent="0">
              <a:buNone/>
              <a:defRPr sz="1200"/>
            </a:lvl3pPr>
            <a:lvl4pPr marL="1371566" indent="0">
              <a:buNone/>
              <a:defRPr sz="1000"/>
            </a:lvl4pPr>
            <a:lvl5pPr marL="1828754" indent="0">
              <a:buNone/>
              <a:defRPr sz="1000"/>
            </a:lvl5pPr>
            <a:lvl6pPr marL="2285943" indent="0">
              <a:buNone/>
              <a:defRPr sz="1000"/>
            </a:lvl6pPr>
            <a:lvl7pPr marL="2743131" indent="0">
              <a:buNone/>
              <a:defRPr sz="1000"/>
            </a:lvl7pPr>
            <a:lvl8pPr marL="3200320" indent="0">
              <a:buNone/>
              <a:defRPr sz="1000"/>
            </a:lvl8pPr>
            <a:lvl9pPr marL="3657509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34ED549-9716-4C2D-A694-7926DF482D4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6B4E9EC4-FD22-4906-9D4D-87C80261936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0789A810-407D-4B6E-88EF-D01C8E498F3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5087693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5A793CC-1797-40A0-8F3C-F18FB02B59B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03CDCFF-71E8-4A35-8884-72638C563D0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6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189" indent="0">
              <a:buNone/>
              <a:defRPr sz="2800"/>
            </a:lvl2pPr>
            <a:lvl3pPr marL="914377" indent="0">
              <a:buNone/>
              <a:defRPr sz="2400"/>
            </a:lvl3pPr>
            <a:lvl4pPr marL="1371566" indent="0">
              <a:buNone/>
              <a:defRPr sz="2000"/>
            </a:lvl4pPr>
            <a:lvl5pPr marL="1828754" indent="0">
              <a:buNone/>
              <a:defRPr sz="2000"/>
            </a:lvl5pPr>
            <a:lvl6pPr marL="2285943" indent="0">
              <a:buNone/>
              <a:defRPr sz="2000"/>
            </a:lvl6pPr>
            <a:lvl7pPr marL="2743131" indent="0">
              <a:buNone/>
              <a:defRPr sz="2000"/>
            </a:lvl7pPr>
            <a:lvl8pPr marL="3200320" indent="0">
              <a:buNone/>
              <a:defRPr sz="2000"/>
            </a:lvl8pPr>
            <a:lvl9pPr marL="3657509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E7A46E64-7C5F-4882-99E8-660B32E2EA1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1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189" indent="0">
              <a:buNone/>
              <a:defRPr sz="1400"/>
            </a:lvl2pPr>
            <a:lvl3pPr marL="914377" indent="0">
              <a:buNone/>
              <a:defRPr sz="1200"/>
            </a:lvl3pPr>
            <a:lvl4pPr marL="1371566" indent="0">
              <a:buNone/>
              <a:defRPr sz="1000"/>
            </a:lvl4pPr>
            <a:lvl5pPr marL="1828754" indent="0">
              <a:buNone/>
              <a:defRPr sz="1000"/>
            </a:lvl5pPr>
            <a:lvl6pPr marL="2285943" indent="0">
              <a:buNone/>
              <a:defRPr sz="1000"/>
            </a:lvl6pPr>
            <a:lvl7pPr marL="2743131" indent="0">
              <a:buNone/>
              <a:defRPr sz="1000"/>
            </a:lvl7pPr>
            <a:lvl8pPr marL="3200320" indent="0">
              <a:buNone/>
              <a:defRPr sz="1000"/>
            </a:lvl8pPr>
            <a:lvl9pPr marL="3657509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62F83E2-AB32-4124-86F7-BCB096EBB6D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9D59FFE-9AEF-4126-8231-754547B7FB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6C971F9-A217-4B89-819D-8A2F3DC4259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2109427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5B71831-A34F-4491-8473-76DF247716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092016E7-8A64-4396-B608-F7B346BE44F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5A0E760-99FD-4981-9445-D091CBA671E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DBB1FA3-C6F9-4763-AB00-81423FF26C3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C4E891C-3BE5-4C8A-9B2A-21B23C47FB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0549641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F28822F6-0495-4D5B-BD9B-EFFBC000C984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1" y="365126"/>
            <a:ext cx="2628900" cy="5811839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8F74D891-CE65-4B1E-9D43-1FE39313478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1" y="365126"/>
            <a:ext cx="7734300" cy="5811839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6B386B7-7587-49FE-A5F6-4856E0C4FE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4EE38FC-A479-45E2-9EE4-84C9B44F74E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6432977-F739-41D1-81F6-34CAAF67A37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4575615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B83443-7F30-459F-9D8C-B9909F3CB4D3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275FEE40-D1A0-4FD0-BC50-5E3D3F6E8B3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B7F3B8AD-EF73-4089-9172-80F1AC4BF2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6F44BFE-6D4C-409F-A07B-3DA7DCA8AFF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25203579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03F4BD4-CF42-47B5-9C0E-6F5573197F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42FDBBA-8CE5-4034-B9E8-F17C55E473A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75B2B00-5583-4AD1-9655-5547CF861EF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1146F640-6561-44A6-9479-FA9FC5BBF8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0826FC3-2769-4FCF-93AB-7A4B8EDE83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14583052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D3013D-79F6-4056-B703-9CF4F38FC93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AFF9A71F-6D3B-40C6-8B04-58EAF2980E2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C09A9C4-1239-49F0-9C20-A540F1ABCFF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0691E94-2BAD-43F8-9953-C11BC13E339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2C49141-24A1-40AA-8CFC-DE18E39E6E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7590410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E099D6D-DDD2-4A8E-A059-781DAAB5EDB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9382AD7-2BBE-413A-8909-1A4ECABA66BD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993E3027-505E-4045-99ED-314137954835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CE99AED-B022-426E-9A79-8612E8B3FD8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F577F61-02E4-4B76-A049-459FFDD6813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9B4B8B0-C98C-48A8-931B-AD087FC864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4803DACE-E9FB-4E3E-B2E8-B35AD341FFE7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04</a:t>
            </a:r>
          </a:p>
        </p:txBody>
      </p:sp>
    </p:spTree>
    <p:extLst>
      <p:ext uri="{BB962C8B-B14F-4D97-AF65-F5344CB8AC3E}">
        <p14:creationId xmlns:p14="http://schemas.microsoft.com/office/powerpoint/2010/main" val="499705217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F083051-3E8C-4A3E-BB45-ED5C8A94DC4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EB8591D-C1A8-4574-8F3B-CE5404EB265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6EDB9B0E-93D8-4A7F-AD35-501DF1ED082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9BF6C73-AD32-4B32-BB76-5DA1FCC7B8A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10D9E7A-94FE-48A0-B0E5-616A7E79DCC5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9C30FFD-5AE6-4FA5-8D8F-51D3A81C026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F2F2F63-8B4F-4777-87B0-01DB2B0983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818AF140-70C2-4475-905C-63822ECC444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0" name="Slide Number Placeholder 5">
            <a:extLst>
              <a:ext uri="{FF2B5EF4-FFF2-40B4-BE49-F238E27FC236}">
                <a16:creationId xmlns:a16="http://schemas.microsoft.com/office/drawing/2014/main" id="{39C2FBEC-6FF7-42D0-938D-5063649E3CD6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05</a:t>
            </a:r>
          </a:p>
        </p:txBody>
      </p:sp>
    </p:spTree>
    <p:extLst>
      <p:ext uri="{BB962C8B-B14F-4D97-AF65-F5344CB8AC3E}">
        <p14:creationId xmlns:p14="http://schemas.microsoft.com/office/powerpoint/2010/main" val="241712564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1D8BFE-D45D-4D6A-A1F3-50AFCE47C66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51E1DD9D-E2B4-4B48-BB99-076A111BCF3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7602FA9-6B9F-4800-9846-0E9375D404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0AFFF09-9025-44DD-A27C-CC74E162AFD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48EB824-94E9-4FBE-B13F-502738CCABED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06</a:t>
            </a:r>
          </a:p>
        </p:txBody>
      </p:sp>
    </p:spTree>
    <p:extLst>
      <p:ext uri="{BB962C8B-B14F-4D97-AF65-F5344CB8AC3E}">
        <p14:creationId xmlns:p14="http://schemas.microsoft.com/office/powerpoint/2010/main" val="3160680521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CCED718-829D-4B9B-8715-9692B5DCC3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A1CCB04-1BDF-49D9-BF5C-D5DEA7D73CA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2EB725F-A03A-45BA-A02C-E33E257E4CB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5" name="Slide Number Placeholder 5">
            <a:extLst>
              <a:ext uri="{FF2B5EF4-FFF2-40B4-BE49-F238E27FC236}">
                <a16:creationId xmlns:a16="http://schemas.microsoft.com/office/drawing/2014/main" id="{B39C17B4-EB9B-496A-BF6D-CB1794AA79AB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07</a:t>
            </a:r>
          </a:p>
        </p:txBody>
      </p:sp>
    </p:spTree>
    <p:extLst>
      <p:ext uri="{BB962C8B-B14F-4D97-AF65-F5344CB8AC3E}">
        <p14:creationId xmlns:p14="http://schemas.microsoft.com/office/powerpoint/2010/main" val="4167541710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A0CA6CB-C126-4993-A12A-D169BECAC5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18E523E-5096-4CC5-8AB1-9341407D7BB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B96907A2-9DD4-447D-BEE9-086F412E8AD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E590AB7D-DEC7-45B6-9F51-6FE326F8FF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724823B-9FDB-4203-A8A3-F69D19E94A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703F0E8-9121-4B5E-A14C-C683B7D42CC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C339ECC4-3733-4E12-BFF4-274EAB62F130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08</a:t>
            </a:r>
          </a:p>
        </p:txBody>
      </p:sp>
    </p:spTree>
    <p:extLst>
      <p:ext uri="{BB962C8B-B14F-4D97-AF65-F5344CB8AC3E}">
        <p14:creationId xmlns:p14="http://schemas.microsoft.com/office/powerpoint/2010/main" val="470105523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FE4030-7CDD-4600-BC69-1FE4C452BFF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ABCBBE5A-28BD-4ABA-AEF9-A88C6F4D8A5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E8DA05D-95EB-4DFA-B6A6-988FA1A2A20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B3D7AD92-FE54-49B9-9E26-2363772D29E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DA61829-9DA0-4067-9501-ADD06BAFC81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54C148F-47EC-46CF-BB1C-F6D8D5F289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8" name="Slide Number Placeholder 5">
            <a:extLst>
              <a:ext uri="{FF2B5EF4-FFF2-40B4-BE49-F238E27FC236}">
                <a16:creationId xmlns:a16="http://schemas.microsoft.com/office/drawing/2014/main" id="{8F16E19C-E20D-4689-83C4-D77A7854692F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09</a:t>
            </a:r>
          </a:p>
        </p:txBody>
      </p:sp>
    </p:spTree>
    <p:extLst>
      <p:ext uri="{BB962C8B-B14F-4D97-AF65-F5344CB8AC3E}">
        <p14:creationId xmlns:p14="http://schemas.microsoft.com/office/powerpoint/2010/main" val="2871570453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82F09C0-B471-4663-BA81-B6D27D2F81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BD6FF523-B9A0-4EA1-B9AD-0C8D71068CC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9E49919-7B9F-460D-B85A-77E1D3D57FB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0FD02D17-DADA-4E50-A4B1-2ECEA4AA38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7222591-4A58-43E6-B9A8-541BE5B3421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7" name="Slide Number Placeholder 5">
            <a:extLst>
              <a:ext uri="{FF2B5EF4-FFF2-40B4-BE49-F238E27FC236}">
                <a16:creationId xmlns:a16="http://schemas.microsoft.com/office/drawing/2014/main" id="{74685B95-2677-4C3E-91A5-16F249B554DC}"/>
              </a:ext>
            </a:extLst>
          </p:cNvPr>
          <p:cNvSpPr txBox="1">
            <a:spLocks/>
          </p:cNvSpPr>
          <p:nvPr userDrawn="1"/>
        </p:nvSpPr>
        <p:spPr>
          <a:xfrm>
            <a:off x="11662117" y="6356350"/>
            <a:ext cx="3810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dirty="0"/>
              <a:t>10</a:t>
            </a:r>
          </a:p>
        </p:txBody>
      </p:sp>
    </p:spTree>
    <p:extLst>
      <p:ext uri="{BB962C8B-B14F-4D97-AF65-F5344CB8AC3E}">
        <p14:creationId xmlns:p14="http://schemas.microsoft.com/office/powerpoint/2010/main" val="380317912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03B40D75-F249-44E6-851D-17AB07433139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2927CCFC-244C-42FE-9DCF-443F06380E61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64D45D2-6833-4726-9016-F9D86F3D69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51DCF2D-53A5-4CE0-BE62-AD6DEC90576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0DC40A-3B59-4376-A3AB-A8E2DA375A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2660209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2.png"/><Relationship Id="rId5" Type="http://schemas.openxmlformats.org/officeDocument/2006/relationships/image" Target="../media/image1.jpeg"/><Relationship Id="rId4" Type="http://schemas.openxmlformats.org/officeDocument/2006/relationships/theme" Target="../theme/theme1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6.xml"/><Relationship Id="rId7" Type="http://schemas.openxmlformats.org/officeDocument/2006/relationships/image" Target="../media/image2.png"/><Relationship Id="rId2" Type="http://schemas.openxmlformats.org/officeDocument/2006/relationships/slideLayout" Target="../slideLayouts/slideLayout5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3.jpeg"/><Relationship Id="rId5" Type="http://schemas.openxmlformats.org/officeDocument/2006/relationships/theme" Target="../theme/theme2.xml"/><Relationship Id="rId4" Type="http://schemas.openxmlformats.org/officeDocument/2006/relationships/slideLayout" Target="../slideLayouts/slideLayout7.xml"/></Relationships>
</file>

<file path=ppt/slideMasters/_rels/slideMaster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10.xml"/><Relationship Id="rId2" Type="http://schemas.openxmlformats.org/officeDocument/2006/relationships/slideLayout" Target="../slideLayouts/slideLayout9.xml"/><Relationship Id="rId1" Type="http://schemas.openxmlformats.org/officeDocument/2006/relationships/slideLayout" Target="../slideLayouts/slideLayout8.xml"/><Relationship Id="rId6" Type="http://schemas.openxmlformats.org/officeDocument/2006/relationships/image" Target="../media/image4.png"/><Relationship Id="rId5" Type="http://schemas.openxmlformats.org/officeDocument/2006/relationships/image" Target="../media/image1.jpeg"/><Relationship Id="rId4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8.xml"/><Relationship Id="rId3" Type="http://schemas.openxmlformats.org/officeDocument/2006/relationships/slideLayout" Target="../slideLayouts/slideLayout13.xml"/><Relationship Id="rId7" Type="http://schemas.openxmlformats.org/officeDocument/2006/relationships/slideLayout" Target="../slideLayouts/slideLayout17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12.xml"/><Relationship Id="rId1" Type="http://schemas.openxmlformats.org/officeDocument/2006/relationships/slideLayout" Target="../slideLayouts/slideLayout11.xml"/><Relationship Id="rId6" Type="http://schemas.openxmlformats.org/officeDocument/2006/relationships/slideLayout" Target="../slideLayouts/slideLayout16.xml"/><Relationship Id="rId11" Type="http://schemas.openxmlformats.org/officeDocument/2006/relationships/slideLayout" Target="../slideLayouts/slideLayout21.xml"/><Relationship Id="rId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20.xml"/><Relationship Id="rId4" Type="http://schemas.openxmlformats.org/officeDocument/2006/relationships/slideLayout" Target="../slideLayouts/slideLayout14.xml"/><Relationship Id="rId9" Type="http://schemas.openxmlformats.org/officeDocument/2006/relationships/slideLayout" Target="../slideLayouts/slideLayout19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9.xml"/><Relationship Id="rId13" Type="http://schemas.openxmlformats.org/officeDocument/2006/relationships/image" Target="../media/image2.png"/><Relationship Id="rId3" Type="http://schemas.openxmlformats.org/officeDocument/2006/relationships/slideLayout" Target="../slideLayouts/slideLayout24.xml"/><Relationship Id="rId7" Type="http://schemas.openxmlformats.org/officeDocument/2006/relationships/slideLayout" Target="../slideLayouts/slideLayout28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23.xml"/><Relationship Id="rId1" Type="http://schemas.openxmlformats.org/officeDocument/2006/relationships/slideLayout" Target="../slideLayouts/slideLayout22.xml"/><Relationship Id="rId6" Type="http://schemas.openxmlformats.org/officeDocument/2006/relationships/slideLayout" Target="../slideLayouts/slideLayout27.xml"/><Relationship Id="rId11" Type="http://schemas.openxmlformats.org/officeDocument/2006/relationships/slideLayout" Target="../slideLayouts/slideLayout32.xml"/><Relationship Id="rId5" Type="http://schemas.openxmlformats.org/officeDocument/2006/relationships/slideLayout" Target="../slideLayouts/slideLayout26.xml"/><Relationship Id="rId10" Type="http://schemas.openxmlformats.org/officeDocument/2006/relationships/slideLayout" Target="../slideLayouts/slideLayout31.xml"/><Relationship Id="rId4" Type="http://schemas.openxmlformats.org/officeDocument/2006/relationships/slideLayout" Target="../slideLayouts/slideLayout25.xml"/><Relationship Id="rId9" Type="http://schemas.openxmlformats.org/officeDocument/2006/relationships/slideLayout" Target="../slideLayouts/slideLayout30.xml"/><Relationship Id="rId14" Type="http://schemas.openxmlformats.org/officeDocument/2006/relationships/image" Target="../media/image3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20259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  <p:pic>
        <p:nvPicPr>
          <p:cNvPr id="10" name="Picture 2" descr="C:\Users\BhandalH\Desktop\press-kit_tata_coffee_logo.jpg"/>
          <p:cNvPicPr>
            <a:picLocks noChangeAspect="1" noChangeArrowheads="1"/>
          </p:cNvPicPr>
          <p:nvPr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501373"/>
            <a:ext cx="2732157" cy="240000"/>
          </a:xfrm>
          <a:prstGeom prst="rect">
            <a:avLst/>
          </a:prstGeom>
          <a:noFill/>
        </p:spPr>
      </p:pic>
      <p:pic>
        <p:nvPicPr>
          <p:cNvPr id="8" name="Picture 2" descr="https://upload.wikimedia.org/wikipedia/en/thumb/8/8e/Tata_logo.svg/1116px-Tata_logo.svg.png">
            <a:extLst>
              <a:ext uri="{FF2B5EF4-FFF2-40B4-BE49-F238E27FC236}">
                <a16:creationId xmlns:a16="http://schemas.microsoft.com/office/drawing/2014/main" id="{6800F56C-4B5B-4630-890D-4F2C13877333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6" cstate="print"/>
          <a:srcRect/>
          <a:stretch>
            <a:fillRect/>
          </a:stretch>
        </p:blipFill>
        <p:spPr bwMode="auto">
          <a:xfrm>
            <a:off x="11472598" y="68627"/>
            <a:ext cx="627820" cy="576064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50000884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</p:sldLayoutIdLst>
  <p:hf hdr="0" ftr="0" dt="0"/>
  <p:txStyles>
    <p:titleStyle>
      <a:lvl1pPr algn="ctr" defTabSz="1219170" rtl="0" eaLnBrk="1" latinLnBrk="0" hangingPunct="1"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89" indent="-457189" algn="l" defTabSz="1219170" rtl="0" eaLnBrk="1" latinLnBrk="0" hangingPunct="1">
        <a:spcBef>
          <a:spcPct val="20000"/>
        </a:spcBef>
        <a:buFont typeface="Arial" pitchFamily="34" charset="0"/>
        <a:buChar char="•"/>
        <a:defRPr sz="4267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defTabSz="1219170" rtl="0" eaLnBrk="1" latinLnBrk="0" hangingPunct="1">
        <a:spcBef>
          <a:spcPct val="20000"/>
        </a:spcBef>
        <a:buFont typeface="Arial" pitchFamily="34" charset="0"/>
        <a:buChar char="–"/>
        <a:defRPr sz="3733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1219170" rtl="0" eaLnBrk="1" latinLnBrk="0" hangingPunct="1">
        <a:spcBef>
          <a:spcPct val="20000"/>
        </a:spcBef>
        <a:buFont typeface="Arial" pitchFamily="34" charset="0"/>
        <a:buChar char="–"/>
        <a:defRPr sz="2667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1219170" rtl="0" eaLnBrk="1" latinLnBrk="0" hangingPunct="1">
        <a:spcBef>
          <a:spcPct val="20000"/>
        </a:spcBef>
        <a:buFont typeface="Arial" pitchFamily="34" charset="0"/>
        <a:buChar char="»"/>
        <a:defRPr sz="2667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20259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 dirty="0"/>
          </a:p>
        </p:txBody>
      </p:sp>
      <p:pic>
        <p:nvPicPr>
          <p:cNvPr id="10" name="Picture 2" descr="C:\Users\BhandalH\Desktop\press-kit_tata_coffee_logo.jpg"/>
          <p:cNvPicPr>
            <a:picLocks noChangeAspect="1" noChangeArrowheads="1"/>
          </p:cNvPicPr>
          <p:nvPr/>
        </p:nvPicPr>
        <p:blipFill>
          <a:blip r:embed="rId6" cstate="print"/>
          <a:srcRect t="66260" b="13494"/>
          <a:stretch>
            <a:fillRect/>
          </a:stretch>
        </p:blipFill>
        <p:spPr bwMode="auto">
          <a:xfrm>
            <a:off x="0" y="6501373"/>
            <a:ext cx="2732157" cy="240000"/>
          </a:xfrm>
          <a:prstGeom prst="rect">
            <a:avLst/>
          </a:prstGeom>
          <a:noFill/>
        </p:spPr>
      </p:pic>
      <p:pic>
        <p:nvPicPr>
          <p:cNvPr id="9218" name="Picture 2" descr="https://upload.wikimedia.org/wikipedia/en/thumb/8/8e/Tata_logo.svg/1116px-Tata_logo.svg.png"/>
          <p:cNvPicPr>
            <a:picLocks noChangeAspect="1" noChangeArrowheads="1"/>
          </p:cNvPicPr>
          <p:nvPr/>
        </p:nvPicPr>
        <p:blipFill>
          <a:blip r:embed="rId7" cstate="print"/>
          <a:srcRect/>
          <a:stretch>
            <a:fillRect/>
          </a:stretch>
        </p:blipFill>
        <p:spPr bwMode="auto">
          <a:xfrm>
            <a:off x="11472598" y="68627"/>
            <a:ext cx="627820" cy="576064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43293154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5" r:id="rId1"/>
    <p:sldLayoutId id="2147483666" r:id="rId2"/>
    <p:sldLayoutId id="2147483667" r:id="rId3"/>
    <p:sldLayoutId id="2147483668" r:id="rId4"/>
  </p:sldLayoutIdLst>
  <p:hf hdr="0" ftr="0" dt="0"/>
  <p:txStyles>
    <p:titleStyle>
      <a:lvl1pPr algn="ctr" defTabSz="1219170" rtl="0" eaLnBrk="1" latinLnBrk="0" hangingPunct="1"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89" indent="-457189" algn="l" defTabSz="1219170" rtl="0" eaLnBrk="1" latinLnBrk="0" hangingPunct="1">
        <a:spcBef>
          <a:spcPct val="20000"/>
        </a:spcBef>
        <a:buFont typeface="Arial" pitchFamily="34" charset="0"/>
        <a:buChar char="•"/>
        <a:defRPr sz="4267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defTabSz="1219170" rtl="0" eaLnBrk="1" latinLnBrk="0" hangingPunct="1">
        <a:spcBef>
          <a:spcPct val="20000"/>
        </a:spcBef>
        <a:buFont typeface="Arial" pitchFamily="34" charset="0"/>
        <a:buChar char="–"/>
        <a:defRPr sz="3733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1219170" rtl="0" eaLnBrk="1" latinLnBrk="0" hangingPunct="1">
        <a:spcBef>
          <a:spcPct val="20000"/>
        </a:spcBef>
        <a:buFont typeface="Arial" pitchFamily="34" charset="0"/>
        <a:buChar char="–"/>
        <a:defRPr sz="2667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1219170" rtl="0" eaLnBrk="1" latinLnBrk="0" hangingPunct="1">
        <a:spcBef>
          <a:spcPct val="20000"/>
        </a:spcBef>
        <a:buFont typeface="Arial" pitchFamily="34" charset="0"/>
        <a:buChar char="»"/>
        <a:defRPr sz="2667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9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  <a:endParaRPr lang="en-IN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1664619" y="6520259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lvl1pPr algn="r">
              <a:defRPr sz="1600" b="0" i="1"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</a:lstStyle>
          <a:p>
            <a:fld id="{FE1DD42B-FC77-419F-90B3-B1229A07D36C}" type="slidenum">
              <a:rPr lang="en-IN" smtClean="0"/>
              <a:pPr/>
              <a:t>‹#›</a:t>
            </a:fld>
            <a:endParaRPr lang="en-IN"/>
          </a:p>
        </p:txBody>
      </p:sp>
      <p:pic>
        <p:nvPicPr>
          <p:cNvPr id="10" name="Picture 2" descr="C:\Users\BhandalH\Desktop\press-kit_tata_coffee_logo.jpg"/>
          <p:cNvPicPr>
            <a:picLocks noChangeAspect="1" noChangeArrowheads="1"/>
          </p:cNvPicPr>
          <p:nvPr userDrawn="1"/>
        </p:nvPicPr>
        <p:blipFill>
          <a:blip r:embed="rId5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501373"/>
            <a:ext cx="2732157" cy="240000"/>
          </a:xfrm>
          <a:prstGeom prst="rect">
            <a:avLst/>
          </a:prstGeom>
          <a:noFill/>
        </p:spPr>
      </p:pic>
      <p:pic>
        <p:nvPicPr>
          <p:cNvPr id="9218" name="Picture 2" descr="https://upload.wikimedia.org/wikipedia/en/thumb/8/8e/Tata_logo.svg/1116px-Tata_logo.svg.png"/>
          <p:cNvPicPr>
            <a:picLocks noChangeAspect="1" noChangeArrowheads="1"/>
          </p:cNvPicPr>
          <p:nvPr userDrawn="1"/>
        </p:nvPicPr>
        <p:blipFill>
          <a:blip r:embed="rId6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472598" y="68627"/>
            <a:ext cx="627820" cy="576064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12720607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0" r:id="rId1"/>
    <p:sldLayoutId id="2147483671" r:id="rId2"/>
    <p:sldLayoutId id="2147483672" r:id="rId3"/>
  </p:sldLayoutIdLst>
  <p:hf hdr="0" ftr="0" dt="0"/>
  <p:txStyles>
    <p:titleStyle>
      <a:lvl1pPr algn="ctr" defTabSz="1219170" rtl="0" eaLnBrk="1" latinLnBrk="0" hangingPunct="1">
        <a:spcBef>
          <a:spcPct val="0"/>
        </a:spcBef>
        <a:buNone/>
        <a:defRPr sz="586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189" indent="-457189" algn="l" defTabSz="1219170" rtl="0" eaLnBrk="1" latinLnBrk="0" hangingPunct="1">
        <a:spcBef>
          <a:spcPct val="20000"/>
        </a:spcBef>
        <a:buFont typeface="Arial" pitchFamily="34" charset="0"/>
        <a:buChar char="•"/>
        <a:defRPr sz="4267" kern="1200">
          <a:solidFill>
            <a:schemeClr val="tx1"/>
          </a:solidFill>
          <a:latin typeface="+mn-lt"/>
          <a:ea typeface="+mn-ea"/>
          <a:cs typeface="+mn-cs"/>
        </a:defRPr>
      </a:lvl1pPr>
      <a:lvl2pPr marL="990575" indent="-380990" algn="l" defTabSz="1219170" rtl="0" eaLnBrk="1" latinLnBrk="0" hangingPunct="1">
        <a:spcBef>
          <a:spcPct val="20000"/>
        </a:spcBef>
        <a:buFont typeface="Arial" pitchFamily="34" charset="0"/>
        <a:buChar char="–"/>
        <a:defRPr sz="3733" kern="1200">
          <a:solidFill>
            <a:schemeClr val="tx1"/>
          </a:solidFill>
          <a:latin typeface="+mn-lt"/>
          <a:ea typeface="+mn-ea"/>
          <a:cs typeface="+mn-cs"/>
        </a:defRPr>
      </a:lvl2pPr>
      <a:lvl3pPr marL="1523962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3pPr>
      <a:lvl4pPr marL="2133547" indent="-304792" algn="l" defTabSz="1219170" rtl="0" eaLnBrk="1" latinLnBrk="0" hangingPunct="1">
        <a:spcBef>
          <a:spcPct val="20000"/>
        </a:spcBef>
        <a:buFont typeface="Arial" pitchFamily="34" charset="0"/>
        <a:buChar char="–"/>
        <a:defRPr sz="2667" kern="1200">
          <a:solidFill>
            <a:schemeClr val="tx1"/>
          </a:solidFill>
          <a:latin typeface="+mn-lt"/>
          <a:ea typeface="+mn-ea"/>
          <a:cs typeface="+mn-cs"/>
        </a:defRPr>
      </a:lvl4pPr>
      <a:lvl5pPr marL="2743131" indent="-304792" algn="l" defTabSz="1219170" rtl="0" eaLnBrk="1" latinLnBrk="0" hangingPunct="1">
        <a:spcBef>
          <a:spcPct val="20000"/>
        </a:spcBef>
        <a:buFont typeface="Arial" pitchFamily="34" charset="0"/>
        <a:buChar char="»"/>
        <a:defRPr sz="2667" kern="1200">
          <a:solidFill>
            <a:schemeClr val="tx1"/>
          </a:solidFill>
          <a:latin typeface="+mn-lt"/>
          <a:ea typeface="+mn-ea"/>
          <a:cs typeface="+mn-cs"/>
        </a:defRPr>
      </a:lvl5pPr>
      <a:lvl6pPr marL="335271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6pPr>
      <a:lvl7pPr marL="3962301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7pPr>
      <a:lvl8pPr marL="4571886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8pPr>
      <a:lvl9pPr marL="5181470" indent="-304792" algn="l" defTabSz="1219170" rtl="0" eaLnBrk="1" latinLnBrk="0" hangingPunct="1">
        <a:spcBef>
          <a:spcPct val="20000"/>
        </a:spcBef>
        <a:buFont typeface="Arial" pitchFamily="34" charset="0"/>
        <a:buChar char="•"/>
        <a:defRPr sz="26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1pPr>
      <a:lvl2pPr marL="609585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219170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82875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4pPr>
      <a:lvl5pPr marL="243833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5pPr>
      <a:lvl6pPr marL="3047924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6pPr>
      <a:lvl7pPr marL="3657509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7pPr>
      <a:lvl8pPr marL="4267093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8pPr>
      <a:lvl9pPr marL="4876678" algn="l" defTabSz="1219170" rtl="0" eaLnBrk="1" latinLnBrk="0" hangingPunct="1">
        <a:defRPr sz="2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F519DEA0-66BA-4F73-885C-EE23CD3170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5977121D-055A-43A4-AFC6-91AA7667B9A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9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1F380880-38DA-478C-A65E-88098623DF3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9015F2B-2876-43F2-8823-AF1668994D00}" type="datetimeFigureOut">
              <a:rPr lang="en-US" smtClean="0"/>
              <a:t>7/8/2020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3F0FB07-A5D6-4E98-ABF8-496F8BF15657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1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920E182-3FD5-46C3-8454-2CE4DCD33EA1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1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0A69F89-3DBC-4557-A027-7BC22BEF7C8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639188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4" r:id="rId1"/>
    <p:sldLayoutId id="2147483675" r:id="rId2"/>
    <p:sldLayoutId id="2147483676" r:id="rId3"/>
    <p:sldLayoutId id="2147483677" r:id="rId4"/>
    <p:sldLayoutId id="2147483678" r:id="rId5"/>
    <p:sldLayoutId id="2147483679" r:id="rId6"/>
    <p:sldLayoutId id="2147483680" r:id="rId7"/>
    <p:sldLayoutId id="2147483681" r:id="rId8"/>
    <p:sldLayoutId id="2147483682" r:id="rId9"/>
    <p:sldLayoutId id="2147483683" r:id="rId10"/>
    <p:sldLayoutId id="2147483684" r:id="rId11"/>
  </p:sldLayoutIdLst>
  <p:txStyles>
    <p:titleStyle>
      <a:lvl1pPr algn="l" defTabSz="914377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594" indent="-228594" algn="l" defTabSz="914377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78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2971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160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349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537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726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8914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103" indent="-228594" algn="l" defTabSz="914377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18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377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566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754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5943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131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320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509" algn="l" defTabSz="914377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27D9146A-1286-47A8-9A7F-FAB00263697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9F0A9AD-75BA-4A13-A353-99EA84B1EE3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D89297E-43BB-47C2-91C0-7ECA3756BA49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36B79BF-FCF6-40CA-A378-5DE58E396F2E}" type="datetimeFigureOut">
              <a:rPr lang="en-US" smtClean="0"/>
              <a:t>7/8/2020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7DDAAD9-2A6F-4BAA-B737-FDA2CCD6C53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20BE6D-75D4-40F2-A842-B8E2240CB0F9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982A859-21BD-4861-9FCC-7C1A7392EC1D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7" name="Picture 2" descr="https://upload.wikimedia.org/wikipedia/en/thumb/8/8e/Tata_logo.svg/1116px-Tata_logo.svg.png">
            <a:extLst>
              <a:ext uri="{FF2B5EF4-FFF2-40B4-BE49-F238E27FC236}">
                <a16:creationId xmlns:a16="http://schemas.microsoft.com/office/drawing/2014/main" id="{703DA034-11FB-41CA-9BD3-0147D39FCAE6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3" cstate="print"/>
          <a:srcRect/>
          <a:stretch>
            <a:fillRect/>
          </a:stretch>
        </p:blipFill>
        <p:spPr bwMode="auto">
          <a:xfrm>
            <a:off x="11472598" y="68627"/>
            <a:ext cx="627820" cy="576064"/>
          </a:xfrm>
          <a:prstGeom prst="rect">
            <a:avLst/>
          </a:prstGeom>
          <a:noFill/>
        </p:spPr>
      </p:pic>
      <p:pic>
        <p:nvPicPr>
          <p:cNvPr id="8" name="Picture 2" descr="C:\Users\BhandalH\Desktop\press-kit_tata_coffee_logo.jpg">
            <a:extLst>
              <a:ext uri="{FF2B5EF4-FFF2-40B4-BE49-F238E27FC236}">
                <a16:creationId xmlns:a16="http://schemas.microsoft.com/office/drawing/2014/main" id="{BAC39E35-D96F-4910-867B-5345924741B9}"/>
              </a:ext>
            </a:extLst>
          </p:cNvPr>
          <p:cNvPicPr>
            <a:picLocks noChangeAspect="1" noChangeArrowheads="1"/>
          </p:cNvPicPr>
          <p:nvPr userDrawn="1"/>
        </p:nvPicPr>
        <p:blipFill>
          <a:blip r:embed="rId14" cstate="print"/>
          <a:srcRect t="66260" b="13494"/>
          <a:stretch>
            <a:fillRect/>
          </a:stretch>
        </p:blipFill>
        <p:spPr bwMode="auto">
          <a:xfrm>
            <a:off x="0" y="6501373"/>
            <a:ext cx="2732157" cy="240000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val="52665476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6" r:id="rId1"/>
    <p:sldLayoutId id="2147483687" r:id="rId2"/>
    <p:sldLayoutId id="2147483688" r:id="rId3"/>
    <p:sldLayoutId id="2147483689" r:id="rId4"/>
    <p:sldLayoutId id="2147483690" r:id="rId5"/>
    <p:sldLayoutId id="2147483691" r:id="rId6"/>
    <p:sldLayoutId id="2147483692" r:id="rId7"/>
    <p:sldLayoutId id="2147483693" r:id="rId8"/>
    <p:sldLayoutId id="2147483694" r:id="rId9"/>
    <p:sldLayoutId id="2147483695" r:id="rId10"/>
    <p:sldLayoutId id="2147483696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.png"/><Relationship Id="rId4" Type="http://schemas.microsoft.com/office/2007/relationships/hdphoto" Target="../media/hdphoto1.wdp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3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chart" Target="../charts/chart2.xml"/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7" Type="http://schemas.openxmlformats.org/officeDocument/2006/relationships/image" Target="../media/image18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7.png"/><Relationship Id="rId5" Type="http://schemas.openxmlformats.org/officeDocument/2006/relationships/image" Target="../media/image16.jpeg"/><Relationship Id="rId4" Type="http://schemas.openxmlformats.org/officeDocument/2006/relationships/image" Target="../media/image15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0.jpe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23.jpeg"/><Relationship Id="rId4" Type="http://schemas.openxmlformats.org/officeDocument/2006/relationships/image" Target="../media/image22.jpe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6.sv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coffeesonnets.com/" TargetMode="External"/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12.xml"/><Relationship Id="rId4" Type="http://schemas.openxmlformats.org/officeDocument/2006/relationships/image" Target="../media/image2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30.jpeg"/><Relationship Id="rId5" Type="http://schemas.openxmlformats.org/officeDocument/2006/relationships/image" Target="../media/image29.jpeg"/><Relationship Id="rId4" Type="http://schemas.openxmlformats.org/officeDocument/2006/relationships/image" Target="../media/image28.jpe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jpeg"/><Relationship Id="rId2" Type="http://schemas.openxmlformats.org/officeDocument/2006/relationships/image" Target="../media/image31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3.jpeg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hand holding an apple&#10;&#10;Description automatically generated">
            <a:extLst>
              <a:ext uri="{FF2B5EF4-FFF2-40B4-BE49-F238E27FC236}">
                <a16:creationId xmlns:a16="http://schemas.microsoft.com/office/drawing/2014/main" id="{494CF9BC-6CDD-47DF-9746-E7D4B998E821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91" t="23391"/>
          <a:stretch/>
        </p:blipFill>
        <p:spPr>
          <a:xfrm>
            <a:off x="-2" y="10"/>
            <a:ext cx="12192002" cy="6857990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933E89E-07DF-4928-B61F-6AA07AEA975D}"/>
              </a:ext>
            </a:extLst>
          </p:cNvPr>
          <p:cNvSpPr txBox="1"/>
          <p:nvPr/>
        </p:nvSpPr>
        <p:spPr>
          <a:xfrm>
            <a:off x="0" y="0"/>
            <a:ext cx="12192000" cy="6802626"/>
          </a:xfrm>
          <a:prstGeom prst="rect">
            <a:avLst/>
          </a:prstGeom>
          <a:solidFill>
            <a:srgbClr val="1A0405">
              <a:alpha val="66000"/>
            </a:srgbClr>
          </a:solidFill>
        </p:spPr>
        <p:txBody>
          <a:bodyPr vert="horz" lIns="91440" tIns="45720" rIns="91440" bIns="45720" rtlCol="0" anchor="b">
            <a:normAutofit/>
          </a:bodyPr>
          <a:lstStyle/>
          <a:p>
            <a:pPr algn="ctr">
              <a:lnSpc>
                <a:spcPct val="90000"/>
              </a:lnSpc>
              <a:spcBef>
                <a:spcPct val="0"/>
              </a:spcBef>
              <a:spcAft>
                <a:spcPts val="600"/>
              </a:spcAft>
            </a:pPr>
            <a:endParaRPr lang="en-US" sz="4800" b="1" dirty="0">
              <a:solidFill>
                <a:srgbClr val="FFFFFF"/>
              </a:solidFill>
              <a:latin typeface="+mj-lt"/>
              <a:ea typeface="+mj-ea"/>
              <a:cs typeface="+mj-cs"/>
            </a:endParaRPr>
          </a:p>
        </p:txBody>
      </p:sp>
      <p:pic>
        <p:nvPicPr>
          <p:cNvPr id="7" name="Picture 2" descr="C:\Users\BhandalH\Desktop\press-kit_tata_coffee_logo.jpg">
            <a:extLst>
              <a:ext uri="{FF2B5EF4-FFF2-40B4-BE49-F238E27FC236}">
                <a16:creationId xmlns:a16="http://schemas.microsoft.com/office/drawing/2014/main" id="{2D71BED0-DAEF-4CE0-A87A-9F52CDE5760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 cstate="screen">
            <a:duotone>
              <a:prstClr val="black"/>
              <a:srgbClr val="D9C3A5">
                <a:tint val="50000"/>
                <a:satMod val="180000"/>
              </a:srgbClr>
            </a:duotone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harpenSoften amount="27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501373"/>
            <a:ext cx="2732157" cy="240000"/>
          </a:xfrm>
          <a:prstGeom prst="rect">
            <a:avLst/>
          </a:prstGeom>
          <a:noFill/>
        </p:spPr>
      </p:pic>
      <p:pic>
        <p:nvPicPr>
          <p:cNvPr id="8" name="Picture 2" descr="https://upload.wikimedia.org/wikipedia/en/thumb/8/8e/Tata_logo.svg/1116px-Tata_logo.svg.png">
            <a:extLst>
              <a:ext uri="{FF2B5EF4-FFF2-40B4-BE49-F238E27FC236}">
                <a16:creationId xmlns:a16="http://schemas.microsoft.com/office/drawing/2014/main" id="{0F416E04-FA28-4AE0-8982-891BBC5302F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 cstate="print">
            <a:biLevel thresh="25000"/>
          </a:blip>
          <a:srcRect/>
          <a:stretch>
            <a:fillRect/>
          </a:stretch>
        </p:blipFill>
        <p:spPr bwMode="auto">
          <a:xfrm>
            <a:off x="11472598" y="55374"/>
            <a:ext cx="627820" cy="576064"/>
          </a:xfrm>
          <a:prstGeom prst="rect">
            <a:avLst/>
          </a:prstGeom>
          <a:noFill/>
        </p:spPr>
      </p:pic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A1DDAE20-DD05-41B6-A0D0-756A0F1EBD0C}"/>
              </a:ext>
            </a:extLst>
          </p:cNvPr>
          <p:cNvCxnSpPr/>
          <p:nvPr/>
        </p:nvCxnSpPr>
        <p:spPr>
          <a:xfrm>
            <a:off x="5050302" y="2461846"/>
            <a:ext cx="7050116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Rectangle 1">
            <a:extLst>
              <a:ext uri="{FF2B5EF4-FFF2-40B4-BE49-F238E27FC236}">
                <a16:creationId xmlns:a16="http://schemas.microsoft.com/office/drawing/2014/main" id="{32AF3ED1-A0F7-4C6D-AE2D-915B34AF36CF}"/>
              </a:ext>
            </a:extLst>
          </p:cNvPr>
          <p:cNvSpPr/>
          <p:nvPr/>
        </p:nvSpPr>
        <p:spPr>
          <a:xfrm>
            <a:off x="2732157" y="1670021"/>
            <a:ext cx="9228406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/>
            <a:r>
              <a:rPr lang="en-IN" sz="3600" b="1" dirty="0">
                <a:solidFill>
                  <a:schemeClr val="bg1"/>
                </a:solidFill>
              </a:rPr>
              <a:t>77th Annual General Meeting</a:t>
            </a:r>
          </a:p>
          <a:p>
            <a:pPr algn="r"/>
            <a:endParaRPr lang="en-US" sz="2000" b="1" dirty="0">
              <a:solidFill>
                <a:schemeClr val="bg1"/>
              </a:solidFill>
            </a:endParaRPr>
          </a:p>
          <a:p>
            <a:pPr algn="r"/>
            <a:r>
              <a:rPr lang="en-US" sz="2400" b="1" dirty="0">
                <a:solidFill>
                  <a:schemeClr val="bg1"/>
                </a:solidFill>
              </a:rPr>
              <a:t>Financial Year 2019-2020</a:t>
            </a:r>
          </a:p>
          <a:p>
            <a:pPr algn="r"/>
            <a:endParaRPr lang="en-US" sz="2000" b="1" dirty="0">
              <a:solidFill>
                <a:schemeClr val="bg1"/>
              </a:solidFill>
            </a:endParaRPr>
          </a:p>
          <a:p>
            <a:pPr algn="r"/>
            <a:endParaRPr lang="en-US" sz="2000" dirty="0">
              <a:solidFill>
                <a:schemeClr val="bg1"/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AC0DFB7-B116-41BF-A67B-242A7A5A1F59}"/>
              </a:ext>
            </a:extLst>
          </p:cNvPr>
          <p:cNvSpPr txBox="1"/>
          <p:nvPr/>
        </p:nvSpPr>
        <p:spPr>
          <a:xfrm>
            <a:off x="8302963" y="5171410"/>
            <a:ext cx="3657600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2000" b="1" i="1" dirty="0">
                <a:solidFill>
                  <a:schemeClr val="bg1"/>
                </a:solidFill>
              </a:rPr>
              <a:t>Presented by </a:t>
            </a:r>
          </a:p>
          <a:p>
            <a:pPr algn="r"/>
            <a:r>
              <a:rPr lang="en-US" sz="2000" b="1" i="1" dirty="0">
                <a:solidFill>
                  <a:schemeClr val="bg1"/>
                </a:solidFill>
              </a:rPr>
              <a:t>Mr. Chacko Thomas</a:t>
            </a:r>
          </a:p>
          <a:p>
            <a:pPr algn="r"/>
            <a:r>
              <a:rPr lang="en-US" sz="2000" b="1" i="1" dirty="0">
                <a:solidFill>
                  <a:schemeClr val="bg1"/>
                </a:solidFill>
              </a:rPr>
              <a:t>Managing Director &amp; CEO- Tata Coffee Limited </a:t>
            </a:r>
          </a:p>
          <a:p>
            <a:pPr algn="r"/>
            <a:endParaRPr lang="en-US" sz="2000" i="1" dirty="0"/>
          </a:p>
        </p:txBody>
      </p:sp>
    </p:spTree>
    <p:extLst>
      <p:ext uri="{BB962C8B-B14F-4D97-AF65-F5344CB8AC3E}">
        <p14:creationId xmlns:p14="http://schemas.microsoft.com/office/powerpoint/2010/main" val="2690679031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Picture 18" descr="A wooden bench&#10;&#10;Description automatically generated">
            <a:extLst>
              <a:ext uri="{FF2B5EF4-FFF2-40B4-BE49-F238E27FC236}">
                <a16:creationId xmlns:a16="http://schemas.microsoft.com/office/drawing/2014/main" id="{728C7EAA-F467-4180-9B44-A5A4DDD3145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6298"/>
            <a:ext cx="5552661" cy="6858000"/>
          </a:xfrm>
          <a:prstGeom prst="rect">
            <a:avLst/>
          </a:prstGeom>
        </p:spPr>
      </p:pic>
      <p:sp>
        <p:nvSpPr>
          <p:cNvPr id="21" name="Rectangle 20">
            <a:extLst>
              <a:ext uri="{FF2B5EF4-FFF2-40B4-BE49-F238E27FC236}">
                <a16:creationId xmlns:a16="http://schemas.microsoft.com/office/drawing/2014/main" id="{85237AE6-993D-4950-9B8C-A1B03F95D212}"/>
              </a:ext>
            </a:extLst>
          </p:cNvPr>
          <p:cNvSpPr/>
          <p:nvPr/>
        </p:nvSpPr>
        <p:spPr>
          <a:xfrm>
            <a:off x="6096000" y="854553"/>
            <a:ext cx="5870713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sz="1600" b="1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Preventive measures taken by Tata Coffee </a:t>
            </a:r>
          </a:p>
          <a:p>
            <a:pPr algn="ctr"/>
            <a:r>
              <a:rPr lang="en-US" sz="1600" b="1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</a:t>
            </a:r>
            <a:endParaRPr lang="en-US" sz="1600" b="1" dirty="0"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sp>
        <p:nvSpPr>
          <p:cNvPr id="22" name="Rectangle 21">
            <a:extLst>
              <a:ext uri="{FF2B5EF4-FFF2-40B4-BE49-F238E27FC236}">
                <a16:creationId xmlns:a16="http://schemas.microsoft.com/office/drawing/2014/main" id="{844F4CFD-4B10-46FC-A046-3515BE6C8F3D}"/>
              </a:ext>
            </a:extLst>
          </p:cNvPr>
          <p:cNvSpPr/>
          <p:nvPr/>
        </p:nvSpPr>
        <p:spPr>
          <a:xfrm>
            <a:off x="6096000" y="1146940"/>
            <a:ext cx="5857461" cy="55940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en-US" sz="1600" dirty="0"/>
              <a:t>Covid-19 Awareness meeting was conducted for all employees. Provided masks and sanitizers in all sections.  All meetings and trainings were cancelled after 18</a:t>
            </a:r>
            <a:r>
              <a:rPr lang="en-US" sz="1600" baseline="30000" dirty="0"/>
              <a:t>th</a:t>
            </a:r>
            <a:r>
              <a:rPr lang="en-US" sz="1600" dirty="0"/>
              <a:t> of March-20 to enforce </a:t>
            </a:r>
            <a:r>
              <a:rPr lang="en-US" sz="1600" i="1" dirty="0"/>
              <a:t>Social Distancing</a:t>
            </a:r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endParaRPr lang="en-US" sz="1600" i="1" dirty="0"/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en-US" sz="1600" dirty="0"/>
              <a:t>We ensured the supply of provisions and other essential goods through Tata Coffee stores to our estates and community</a:t>
            </a:r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endParaRPr lang="en-US" sz="1600" dirty="0"/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en-US" sz="1600" dirty="0"/>
              <a:t>The Rural India Health project marked two rooms as isolated wards to treat COVID-19 cases </a:t>
            </a:r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endParaRPr lang="en-US" sz="1600" dirty="0"/>
          </a:p>
          <a:p>
            <a:pPr marL="285750" indent="-285750">
              <a:lnSpc>
                <a:spcPct val="150000"/>
              </a:lnSpc>
              <a:buFont typeface="Wingdings" panose="05000000000000000000" pitchFamily="2" charset="2"/>
              <a:buChar char="§"/>
            </a:pPr>
            <a:r>
              <a:rPr lang="en-US" sz="1600" dirty="0"/>
              <a:t>Differently abled children of </a:t>
            </a:r>
            <a:r>
              <a:rPr lang="en-US" sz="1600" dirty="0" err="1"/>
              <a:t>Swastha</a:t>
            </a:r>
            <a:r>
              <a:rPr lang="en-US" sz="1600" dirty="0"/>
              <a:t>, volunteered to stitch head gear and masks for the Medical Professionals, Frontline Staffs. Face masks/ PPE were also made available for the general public at subsidized prices</a:t>
            </a:r>
          </a:p>
        </p:txBody>
      </p:sp>
      <p:sp>
        <p:nvSpPr>
          <p:cNvPr id="23" name="Rectangle 22">
            <a:extLst>
              <a:ext uri="{FF2B5EF4-FFF2-40B4-BE49-F238E27FC236}">
                <a16:creationId xmlns:a16="http://schemas.microsoft.com/office/drawing/2014/main" id="{76BDD535-DDC8-4F96-9BD7-F5602CA8CFBE}"/>
              </a:ext>
            </a:extLst>
          </p:cNvPr>
          <p:cNvSpPr/>
          <p:nvPr/>
        </p:nvSpPr>
        <p:spPr>
          <a:xfrm>
            <a:off x="614923" y="6298"/>
            <a:ext cx="1073426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800" b="1" dirty="0">
                <a:latin typeface="Arabic Typesetting" panose="020B0604020202020204" pitchFamily="66" charset="-78"/>
                <a:cs typeface="Arabic Typesetting" panose="020B0604020202020204"/>
              </a:rPr>
              <a:t>Challenging times carve out  </a:t>
            </a:r>
            <a:r>
              <a:rPr lang="en-US" sz="2800" b="1" dirty="0">
                <a:solidFill>
                  <a:schemeClr val="accent2">
                    <a:lumMod val="50000"/>
                  </a:schemeClr>
                </a:solidFill>
                <a:latin typeface="Arabic Typesetting" panose="020B0604020202020204" pitchFamily="66" charset="-78"/>
                <a:cs typeface="Arabic Typesetting" panose="020B0604020202020204"/>
              </a:rPr>
              <a:t>new learning opportunities  </a:t>
            </a:r>
          </a:p>
        </p:txBody>
      </p:sp>
      <p:sp>
        <p:nvSpPr>
          <p:cNvPr id="24" name="Rectangle 23">
            <a:extLst>
              <a:ext uri="{FF2B5EF4-FFF2-40B4-BE49-F238E27FC236}">
                <a16:creationId xmlns:a16="http://schemas.microsoft.com/office/drawing/2014/main" id="{A90A5679-8B72-4F6B-92BD-7AF5E9078D97}"/>
              </a:ext>
            </a:extLst>
          </p:cNvPr>
          <p:cNvSpPr/>
          <p:nvPr/>
        </p:nvSpPr>
        <p:spPr>
          <a:xfrm rot="16200000">
            <a:off x="4963506" y="3602142"/>
            <a:ext cx="170578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b="1" dirty="0"/>
              <a:t>March-May’20</a:t>
            </a:r>
            <a:r>
              <a:rPr lang="en-US" dirty="0"/>
              <a:t>: </a:t>
            </a:r>
          </a:p>
        </p:txBody>
      </p:sp>
      <p:sp>
        <p:nvSpPr>
          <p:cNvPr id="27" name="Slide Number Placeholder 3">
            <a:extLst>
              <a:ext uri="{FF2B5EF4-FFF2-40B4-BE49-F238E27FC236}">
                <a16:creationId xmlns:a16="http://schemas.microsoft.com/office/drawing/2014/main" id="{3479D439-E7F8-4559-91C1-C59C00D0350C}"/>
              </a:ext>
            </a:extLst>
          </p:cNvPr>
          <p:cNvSpPr txBox="1">
            <a:spLocks/>
          </p:cNvSpPr>
          <p:nvPr/>
        </p:nvSpPr>
        <p:spPr>
          <a:xfrm>
            <a:off x="11664619" y="6520259"/>
            <a:ext cx="527381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1219170"/>
            <a:fld id="{FE1DD42B-FC77-419F-90B3-B1229A07D36C}" type="slidenum">
              <a:rPr lang="en-IN" smtClean="0">
                <a:solidFill>
                  <a:srgbClr val="1468B3"/>
                </a:solidFill>
              </a:rPr>
              <a:pPr defTabSz="1219170"/>
              <a:t>2</a:t>
            </a:fld>
            <a:endParaRPr lang="en-IN">
              <a:solidFill>
                <a:srgbClr val="1468B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7625279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extLst>
              <a:ext uri="{FF2B5EF4-FFF2-40B4-BE49-F238E27FC236}">
                <a16:creationId xmlns:a16="http://schemas.microsoft.com/office/drawing/2014/main" id="{F6AB2836-E3D8-4928-A8D9-CA299D2F871D}"/>
              </a:ext>
            </a:extLst>
          </p:cNvPr>
          <p:cNvSpPr/>
          <p:nvPr/>
        </p:nvSpPr>
        <p:spPr>
          <a:xfrm>
            <a:off x="99872" y="4108649"/>
            <a:ext cx="11992255" cy="1892826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>
            <a:noFill/>
          </a:ln>
        </p:spPr>
        <p:txBody>
          <a:bodyPr wrap="square">
            <a:spAutoFit/>
          </a:bodyPr>
          <a:lstStyle/>
          <a:p>
            <a:pPr marL="457189" marR="0" lvl="0" indent="-457189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lang="en-US" sz="1600" dirty="0">
                <a:solidFill>
                  <a:prstClr val="black"/>
                </a:solidFill>
                <a:latin typeface="Calibri" panose="020F0502020204030204"/>
                <a:cs typeface="Calibri" panose="020F0502020204030204" pitchFamily="34" charset="0"/>
              </a:rPr>
              <a:t>We have resumed operations in both our Instant Coffee plants (India) and the estates</a:t>
            </a:r>
          </a:p>
          <a:p>
            <a:pPr marR="0" lvl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tabLst/>
              <a:defRPr/>
            </a:pPr>
            <a:endParaRPr kumimoji="0" lang="en-US" sz="1600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 panose="020F0502020204030204" pitchFamily="34" charset="0"/>
            </a:endParaRPr>
          </a:p>
          <a:p>
            <a:pPr marL="457189" marR="0" lvl="0" indent="-457189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In FY19-20, overall reduction of injuries </a:t>
            </a:r>
            <a:r>
              <a:rPr lang="en-US" sz="1600" dirty="0">
                <a:solidFill>
                  <a:prstClr val="black"/>
                </a:solidFill>
                <a:latin typeface="Calibri" panose="020F0502020204030204"/>
                <a:cs typeface="Calibri" panose="020F0502020204030204" pitchFamily="34" charset="0"/>
              </a:rPr>
              <a:t>went down </a:t>
            </a:r>
            <a:r>
              <a:rPr kumimoji="0" lang="en-US" sz="1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by 18.8% across TCL YTD &amp; improvement in training manhours by 145% as compared to </a:t>
            </a:r>
            <a:r>
              <a:rPr lang="en-US" sz="1600" dirty="0">
                <a:solidFill>
                  <a:prstClr val="black"/>
                </a:solidFill>
                <a:latin typeface="Calibri" panose="020F0502020204030204"/>
                <a:cs typeface="Calibri" panose="020F0502020204030204" pitchFamily="34" charset="0"/>
              </a:rPr>
              <a:t>previous</a:t>
            </a:r>
            <a:r>
              <a:rPr kumimoji="0" lang="en-US" sz="1600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 year</a:t>
            </a:r>
            <a:endParaRPr kumimoji="0" lang="en-US" sz="16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 panose="020F0502020204030204" pitchFamily="34" charset="0"/>
            </a:endParaRPr>
          </a:p>
          <a:p>
            <a:pPr marL="457189" marR="0" lvl="0" indent="-457189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US" sz="3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 panose="020F0502020204030204" pitchFamily="34" charset="0"/>
            </a:endParaRPr>
          </a:p>
          <a:p>
            <a:pPr marL="457189" marR="0" lvl="0" indent="-457189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US" sz="200" b="1" i="0" u="none" strike="noStrike" kern="1200" cap="none" spc="0" normalizeH="0" baseline="0" noProof="0" dirty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Calibri" panose="020F0502020204030204" pitchFamily="34" charset="0"/>
            </a:endParaRPr>
          </a:p>
          <a:p>
            <a:pPr marL="457189" marR="0" lvl="0" indent="-457189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sz="1600" b="1" i="0" u="none" strike="noStrike" kern="1200" cap="none" spc="0" normalizeH="0" baseline="0" noProof="0" dirty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Calibri" panose="020F0502020204030204" pitchFamily="34" charset="0"/>
              </a:rPr>
              <a:t>Engagement &amp; Capability Building: </a:t>
            </a:r>
          </a:p>
          <a:p>
            <a:pPr marL="1257300" lvl="2" indent="-342900">
              <a:buFont typeface="Courier New" panose="02070309020205020404" pitchFamily="49" charset="0"/>
              <a:buChar char="o"/>
              <a:defRPr/>
            </a:pPr>
            <a:r>
              <a:rPr lang="en-US" sz="1600" dirty="0">
                <a:cs typeface="Calibri" panose="020F0502020204030204" pitchFamily="34" charset="0"/>
              </a:rPr>
              <a:t>FELT LEADERSHIP"  2- day workshop for all senior leaders of TCL</a:t>
            </a:r>
          </a:p>
          <a:p>
            <a:pPr marL="1257300" lvl="2" indent="-342900">
              <a:buFont typeface="Courier New" panose="02070309020205020404" pitchFamily="49" charset="0"/>
              <a:buChar char="o"/>
              <a:defRPr/>
            </a:pPr>
            <a:r>
              <a:rPr lang="en-US" sz="1600" dirty="0">
                <a:cs typeface="Calibri" panose="020F0502020204030204" pitchFamily="34" charset="0"/>
              </a:rPr>
              <a:t>Certification workshop of 30 Safety coordinators across TCL location to align them on Safety Excellence Journey of TCL</a:t>
            </a:r>
            <a:endParaRPr lang="en-US" sz="1600" b="1" dirty="0">
              <a:solidFill>
                <a:prstClr val="black"/>
              </a:solidFill>
              <a:latin typeface="Calibri" panose="020F0502020204030204"/>
              <a:cs typeface="Calibri" panose="020F0502020204030204" pitchFamily="34" charset="0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183874E-5537-4752-BA1C-680A89CE7C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096" y="30329"/>
            <a:ext cx="8160026" cy="615536"/>
          </a:xfrm>
        </p:spPr>
        <p:txBody>
          <a:bodyPr>
            <a:normAutofit/>
          </a:bodyPr>
          <a:lstStyle/>
          <a:p>
            <a:r>
              <a:rPr lang="en-US" sz="2800" b="1" dirty="0">
                <a:solidFill>
                  <a:srgbClr val="00000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Safety, Health and Environment highlights </a:t>
            </a:r>
          </a:p>
        </p:txBody>
      </p:sp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00358D29-2452-4736-AAC3-02EBBD206284}"/>
              </a:ext>
            </a:extLst>
          </p:cNvPr>
          <p:cNvCxnSpPr>
            <a:cxnSpLocks/>
          </p:cNvCxnSpPr>
          <p:nvPr/>
        </p:nvCxnSpPr>
        <p:spPr>
          <a:xfrm>
            <a:off x="66096" y="593909"/>
            <a:ext cx="10087338" cy="371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aphicFrame>
        <p:nvGraphicFramePr>
          <p:cNvPr id="11" name="Diagram 10">
            <a:extLst>
              <a:ext uri="{FF2B5EF4-FFF2-40B4-BE49-F238E27FC236}">
                <a16:creationId xmlns:a16="http://schemas.microsoft.com/office/drawing/2014/main" id="{9FEB1387-1A02-4154-A31D-419A271CA514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233451795"/>
              </p:ext>
            </p:extLst>
          </p:nvPr>
        </p:nvGraphicFramePr>
        <p:xfrm>
          <a:off x="537757" y="716045"/>
          <a:ext cx="11116486" cy="2875769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12" name="TextBox 11">
            <a:extLst>
              <a:ext uri="{FF2B5EF4-FFF2-40B4-BE49-F238E27FC236}">
                <a16:creationId xmlns:a16="http://schemas.microsoft.com/office/drawing/2014/main" id="{564A0791-6A1C-45A5-B7A4-3A8245758C97}"/>
              </a:ext>
            </a:extLst>
          </p:cNvPr>
          <p:cNvSpPr txBox="1"/>
          <p:nvPr/>
        </p:nvSpPr>
        <p:spPr>
          <a:xfrm>
            <a:off x="3458652" y="603670"/>
            <a:ext cx="5594801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b="1" dirty="0">
                <a:latin typeface="Arial" panose="020B0604020202020204" pitchFamily="34" charset="0"/>
                <a:cs typeface="Arial" panose="020B0604020202020204" pitchFamily="34" charset="0"/>
              </a:rPr>
              <a:t>Combatting the virus by taking all protective measures </a:t>
            </a:r>
          </a:p>
        </p:txBody>
      </p:sp>
      <p:sp>
        <p:nvSpPr>
          <p:cNvPr id="14" name="Slide Number Placeholder 3">
            <a:extLst>
              <a:ext uri="{FF2B5EF4-FFF2-40B4-BE49-F238E27FC236}">
                <a16:creationId xmlns:a16="http://schemas.microsoft.com/office/drawing/2014/main" id="{2AC22AF2-2869-4958-B0DE-6BB2AC2B90E0}"/>
              </a:ext>
            </a:extLst>
          </p:cNvPr>
          <p:cNvSpPr txBox="1">
            <a:spLocks/>
          </p:cNvSpPr>
          <p:nvPr/>
        </p:nvSpPr>
        <p:spPr>
          <a:xfrm>
            <a:off x="11664619" y="6520259"/>
            <a:ext cx="527381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1219170"/>
            <a:fld id="{FE1DD42B-FC77-419F-90B3-B1229A07D36C}" type="slidenum">
              <a:rPr lang="en-IN" smtClean="0">
                <a:solidFill>
                  <a:srgbClr val="1468B3"/>
                </a:solidFill>
              </a:rPr>
              <a:pPr defTabSz="1219170"/>
              <a:t>3</a:t>
            </a:fld>
            <a:endParaRPr lang="en-IN">
              <a:solidFill>
                <a:srgbClr val="1468B3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1337532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TextBox 59"/>
          <p:cNvSpPr txBox="1"/>
          <p:nvPr/>
        </p:nvSpPr>
        <p:spPr>
          <a:xfrm>
            <a:off x="0" y="825756"/>
            <a:ext cx="3938557" cy="338554"/>
          </a:xfrm>
          <a:prstGeom prst="rect">
            <a:avLst/>
          </a:prstGeom>
          <a:solidFill>
            <a:schemeClr val="accent3"/>
          </a:solidFill>
        </p:spPr>
        <p:txBody>
          <a:bodyPr wrap="square" rtlCol="0">
            <a:spAutoFit/>
          </a:bodyPr>
          <a:lstStyle/>
          <a:p>
            <a:pPr defTabSz="1219170"/>
            <a:r>
              <a:rPr lang="en-US" sz="1600" b="1" dirty="0">
                <a:solidFill>
                  <a:srgbClr val="FFFFFF"/>
                </a:solidFill>
                <a:latin typeface="Arial"/>
              </a:rPr>
              <a:t>Green Bean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68627"/>
            <a:ext cx="10972800" cy="490067"/>
          </a:xfrm>
        </p:spPr>
        <p:txBody>
          <a:bodyPr>
            <a:noAutofit/>
          </a:bodyPr>
          <a:lstStyle/>
          <a:p>
            <a:r>
              <a:rPr lang="en-US" sz="2800" dirty="0">
                <a:solidFill>
                  <a:srgbClr val="000000"/>
                </a:solidFill>
                <a:latin typeface="+mn-lt"/>
              </a:rPr>
              <a:t>Market overview and growth patterns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4</a:t>
            </a:fld>
            <a:endParaRPr lang="en-IN">
              <a:solidFill>
                <a:srgbClr val="1468B3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8927483" y="6560546"/>
            <a:ext cx="2856872" cy="2974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333" i="1" dirty="0">
                <a:solidFill>
                  <a:srgbClr val="1468B3"/>
                </a:solidFill>
                <a:latin typeface="Arial"/>
              </a:rPr>
              <a:t>Source: ICO Coffee Market Report </a:t>
            </a:r>
          </a:p>
        </p:txBody>
      </p:sp>
      <p:sp>
        <p:nvSpPr>
          <p:cNvPr id="9" name="Rectangle 8"/>
          <p:cNvSpPr/>
          <p:nvPr/>
        </p:nvSpPr>
        <p:spPr>
          <a:xfrm rot="16200000">
            <a:off x="33430" y="1791417"/>
            <a:ext cx="1128835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400" b="1" dirty="0">
                <a:solidFill>
                  <a:srgbClr val="FF0000"/>
                </a:solidFill>
                <a:latin typeface="Arial"/>
              </a:rPr>
              <a:t>Global </a:t>
            </a:r>
          </a:p>
          <a:p>
            <a:pPr defTabSz="1219170"/>
            <a:r>
              <a:rPr lang="en-US" sz="1400" b="1" dirty="0">
                <a:solidFill>
                  <a:srgbClr val="FF0000"/>
                </a:solidFill>
                <a:latin typeface="Arial"/>
              </a:rPr>
              <a:t>Production</a:t>
            </a:r>
          </a:p>
        </p:txBody>
      </p:sp>
      <p:sp>
        <p:nvSpPr>
          <p:cNvPr id="10" name="Oval 9"/>
          <p:cNvSpPr/>
          <p:nvPr/>
        </p:nvSpPr>
        <p:spPr>
          <a:xfrm>
            <a:off x="1011943" y="1474693"/>
            <a:ext cx="1054101" cy="1054101"/>
          </a:xfrm>
          <a:prstGeom prst="ellips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r>
              <a:rPr lang="en-US" sz="1467" b="1" dirty="0">
                <a:solidFill>
                  <a:srgbClr val="FFFFFF"/>
                </a:solidFill>
                <a:latin typeface="Arial"/>
              </a:rPr>
              <a:t>169.0</a:t>
            </a:r>
          </a:p>
        </p:txBody>
      </p:sp>
      <p:sp>
        <p:nvSpPr>
          <p:cNvPr id="20" name="Rectangle 19"/>
          <p:cNvSpPr/>
          <p:nvPr/>
        </p:nvSpPr>
        <p:spPr>
          <a:xfrm>
            <a:off x="394501" y="2720196"/>
            <a:ext cx="2664512" cy="2974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defTabSz="1219170"/>
            <a:r>
              <a:rPr lang="en-US" sz="1333" dirty="0">
                <a:solidFill>
                  <a:srgbClr val="FF0000"/>
                </a:solidFill>
                <a:latin typeface="Arial"/>
              </a:rPr>
              <a:t>Million bags (Crop year 2018/19)</a:t>
            </a:r>
          </a:p>
        </p:txBody>
      </p:sp>
      <p:sp>
        <p:nvSpPr>
          <p:cNvPr id="11" name="Isosceles Triangle 10"/>
          <p:cNvSpPr/>
          <p:nvPr/>
        </p:nvSpPr>
        <p:spPr>
          <a:xfrm rot="10800000">
            <a:off x="2431082" y="1592631"/>
            <a:ext cx="347380" cy="188577"/>
          </a:xfrm>
          <a:prstGeom prst="triangle">
            <a:avLst/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endParaRPr lang="en-US" sz="1600">
              <a:solidFill>
                <a:srgbClr val="FF0000"/>
              </a:solidFill>
              <a:latin typeface="Arial"/>
            </a:endParaRPr>
          </a:p>
        </p:txBody>
      </p:sp>
      <p:sp>
        <p:nvSpPr>
          <p:cNvPr id="28" name="Rectangle 27"/>
          <p:cNvSpPr/>
          <p:nvPr/>
        </p:nvSpPr>
        <p:spPr>
          <a:xfrm>
            <a:off x="2091718" y="2050686"/>
            <a:ext cx="1409360" cy="50257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333" dirty="0">
                <a:solidFill>
                  <a:srgbClr val="FF0000"/>
                </a:solidFill>
                <a:latin typeface="Arial"/>
              </a:rPr>
              <a:t>Est. decline in</a:t>
            </a:r>
          </a:p>
          <a:p>
            <a:pPr defTabSz="1219170"/>
            <a:r>
              <a:rPr lang="en-US" sz="1333" dirty="0">
                <a:solidFill>
                  <a:srgbClr val="FF0000"/>
                </a:solidFill>
                <a:latin typeface="Arial"/>
              </a:rPr>
              <a:t>Crop year 19/20</a:t>
            </a:r>
          </a:p>
        </p:txBody>
      </p:sp>
      <p:sp>
        <p:nvSpPr>
          <p:cNvPr id="30" name="Rectangle 29"/>
          <p:cNvSpPr/>
          <p:nvPr/>
        </p:nvSpPr>
        <p:spPr>
          <a:xfrm>
            <a:off x="2320167" y="1784127"/>
            <a:ext cx="675185" cy="3181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467" b="1" dirty="0">
                <a:solidFill>
                  <a:srgbClr val="FF0000"/>
                </a:solidFill>
              </a:rPr>
              <a:t>-0.9%</a:t>
            </a:r>
            <a:endParaRPr lang="en-US" sz="1467" b="1" dirty="0">
              <a:solidFill>
                <a:srgbClr val="FF0000"/>
              </a:solidFill>
              <a:latin typeface="Arial"/>
            </a:endParaRPr>
          </a:p>
        </p:txBody>
      </p:sp>
      <p:sp>
        <p:nvSpPr>
          <p:cNvPr id="47" name="Rectangle 46"/>
          <p:cNvSpPr/>
          <p:nvPr/>
        </p:nvSpPr>
        <p:spPr>
          <a:xfrm rot="16200000">
            <a:off x="-33255" y="4826397"/>
            <a:ext cx="1337226" cy="52322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400" b="1" dirty="0">
                <a:solidFill>
                  <a:schemeClr val="accent3">
                    <a:lumMod val="75000"/>
                  </a:schemeClr>
                </a:solidFill>
                <a:latin typeface="Arial"/>
              </a:rPr>
              <a:t>Global </a:t>
            </a:r>
          </a:p>
          <a:p>
            <a:pPr defTabSz="1219170"/>
            <a:r>
              <a:rPr lang="en-US" sz="1400" b="1" dirty="0">
                <a:solidFill>
                  <a:schemeClr val="accent3">
                    <a:lumMod val="75000"/>
                  </a:schemeClr>
                </a:solidFill>
                <a:latin typeface="Arial"/>
              </a:rPr>
              <a:t>Consumption</a:t>
            </a:r>
          </a:p>
        </p:txBody>
      </p:sp>
      <p:sp>
        <p:nvSpPr>
          <p:cNvPr id="49" name="Oval 48"/>
          <p:cNvSpPr/>
          <p:nvPr/>
        </p:nvSpPr>
        <p:spPr>
          <a:xfrm>
            <a:off x="1108170" y="4433704"/>
            <a:ext cx="1054101" cy="1054104"/>
          </a:xfrm>
          <a:prstGeom prst="ellipse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r>
              <a:rPr lang="en-US" sz="1467" b="1" dirty="0">
                <a:solidFill>
                  <a:srgbClr val="FFFFFF"/>
                </a:solidFill>
                <a:latin typeface="Arial"/>
              </a:rPr>
              <a:t>165.4</a:t>
            </a:r>
          </a:p>
        </p:txBody>
      </p:sp>
      <p:sp>
        <p:nvSpPr>
          <p:cNvPr id="50" name="Rectangle 49"/>
          <p:cNvSpPr/>
          <p:nvPr/>
        </p:nvSpPr>
        <p:spPr>
          <a:xfrm>
            <a:off x="597847" y="5756620"/>
            <a:ext cx="2475358" cy="297454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333" dirty="0">
                <a:solidFill>
                  <a:schemeClr val="accent3">
                    <a:lumMod val="75000"/>
                  </a:schemeClr>
                </a:solidFill>
                <a:latin typeface="Arial"/>
              </a:rPr>
              <a:t>Million bags (Crop year 18/19)</a:t>
            </a:r>
          </a:p>
        </p:txBody>
      </p:sp>
      <p:sp>
        <p:nvSpPr>
          <p:cNvPr id="51" name="Isosceles Triangle 50"/>
          <p:cNvSpPr/>
          <p:nvPr/>
        </p:nvSpPr>
        <p:spPr>
          <a:xfrm>
            <a:off x="2353758" y="4388052"/>
            <a:ext cx="347380" cy="188577"/>
          </a:xfrm>
          <a:prstGeom prst="triangle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endParaRPr lang="en-US" sz="1600">
              <a:solidFill>
                <a:srgbClr val="FFFFFF"/>
              </a:solidFill>
              <a:latin typeface="Arial"/>
            </a:endParaRPr>
          </a:p>
        </p:txBody>
      </p:sp>
      <p:sp>
        <p:nvSpPr>
          <p:cNvPr id="52" name="Rectangle 51"/>
          <p:cNvSpPr/>
          <p:nvPr/>
        </p:nvSpPr>
        <p:spPr>
          <a:xfrm>
            <a:off x="2104555" y="4836720"/>
            <a:ext cx="1409360" cy="502573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1219170"/>
            <a:r>
              <a:rPr lang="en-US" sz="1333" dirty="0">
                <a:solidFill>
                  <a:schemeClr val="accent3">
                    <a:lumMod val="75000"/>
                  </a:schemeClr>
                </a:solidFill>
                <a:latin typeface="Arial"/>
              </a:rPr>
              <a:t>Est. growth in </a:t>
            </a:r>
          </a:p>
          <a:p>
            <a:pPr defTabSz="1219170"/>
            <a:r>
              <a:rPr lang="en-US" sz="1333" dirty="0">
                <a:solidFill>
                  <a:schemeClr val="accent3">
                    <a:lumMod val="75000"/>
                  </a:schemeClr>
                </a:solidFill>
                <a:latin typeface="Arial"/>
              </a:rPr>
              <a:t>Crop year 19/20</a:t>
            </a:r>
          </a:p>
        </p:txBody>
      </p:sp>
      <p:sp>
        <p:nvSpPr>
          <p:cNvPr id="53" name="Rectangle 52"/>
          <p:cNvSpPr/>
          <p:nvPr/>
        </p:nvSpPr>
        <p:spPr>
          <a:xfrm>
            <a:off x="2262278" y="4573536"/>
            <a:ext cx="612668" cy="31810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 defTabSz="1219170"/>
            <a:r>
              <a:rPr lang="en-US" sz="1467" b="1" dirty="0">
                <a:solidFill>
                  <a:schemeClr val="accent3">
                    <a:lumMod val="75000"/>
                  </a:schemeClr>
                </a:solidFill>
                <a:latin typeface="Arial"/>
              </a:rPr>
              <a:t>1.5%</a:t>
            </a:r>
          </a:p>
        </p:txBody>
      </p:sp>
      <p:pic>
        <p:nvPicPr>
          <p:cNvPr id="1026" name="Picture 2" descr="C:\Users\bhandalh\Desktop\AGM 26072016\shutterstock_361442585.jpg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3526753" y="825269"/>
            <a:ext cx="8665247" cy="486840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6" name="Rectangle 45"/>
          <p:cNvSpPr/>
          <p:nvPr/>
        </p:nvSpPr>
        <p:spPr>
          <a:xfrm>
            <a:off x="3526752" y="5052264"/>
            <a:ext cx="8665247" cy="646331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square">
            <a:spAutoFit/>
          </a:bodyPr>
          <a:lstStyle/>
          <a:p>
            <a:pPr algn="r" defTabSz="1219170"/>
            <a:r>
              <a:rPr lang="en-US" b="1" dirty="0">
                <a:solidFill>
                  <a:schemeClr val="bg1"/>
                </a:solidFill>
                <a:latin typeface="Arial"/>
              </a:rPr>
              <a:t>Global Coffee consumption growth will be muted.  </a:t>
            </a:r>
          </a:p>
          <a:p>
            <a:pPr algn="r" defTabSz="1219170"/>
            <a:r>
              <a:rPr lang="en-US" b="1" dirty="0">
                <a:solidFill>
                  <a:schemeClr val="bg1"/>
                </a:solidFill>
                <a:latin typeface="Arial"/>
              </a:rPr>
              <a:t>Impact on Out of Home consumption on account of COVID-19.</a:t>
            </a:r>
          </a:p>
        </p:txBody>
      </p:sp>
      <p:sp>
        <p:nvSpPr>
          <p:cNvPr id="8" name="Rectangle 7"/>
          <p:cNvSpPr/>
          <p:nvPr/>
        </p:nvSpPr>
        <p:spPr>
          <a:xfrm>
            <a:off x="3936989" y="5475275"/>
            <a:ext cx="8255011" cy="50276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r" defTabSz="1219170"/>
            <a:endParaRPr lang="en-US" sz="2667" b="1" dirty="0">
              <a:solidFill>
                <a:srgbClr val="1468B3"/>
              </a:solidFill>
              <a:latin typeface="Arial"/>
            </a:endParaRPr>
          </a:p>
        </p:txBody>
      </p:sp>
      <p:cxnSp>
        <p:nvCxnSpPr>
          <p:cNvPr id="29" name="Straight Connector 28">
            <a:extLst>
              <a:ext uri="{FF2B5EF4-FFF2-40B4-BE49-F238E27FC236}">
                <a16:creationId xmlns:a16="http://schemas.microsoft.com/office/drawing/2014/main" id="{2D223022-371B-4991-A327-F786CC079B45}"/>
              </a:ext>
            </a:extLst>
          </p:cNvPr>
          <p:cNvCxnSpPr>
            <a:cxnSpLocks/>
          </p:cNvCxnSpPr>
          <p:nvPr/>
        </p:nvCxnSpPr>
        <p:spPr>
          <a:xfrm>
            <a:off x="66096" y="593909"/>
            <a:ext cx="10087338" cy="371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Rectangle 4">
            <a:extLst>
              <a:ext uri="{FF2B5EF4-FFF2-40B4-BE49-F238E27FC236}">
                <a16:creationId xmlns:a16="http://schemas.microsoft.com/office/drawing/2014/main" id="{5A68E631-E79C-4C8F-AB27-C5B3A5E4A992}"/>
              </a:ext>
            </a:extLst>
          </p:cNvPr>
          <p:cNvSpPr/>
          <p:nvPr/>
        </p:nvSpPr>
        <p:spPr>
          <a:xfrm>
            <a:off x="3526753" y="5680982"/>
            <a:ext cx="8677289" cy="369332"/>
          </a:xfrm>
          <a:prstGeom prst="rect">
            <a:avLst/>
          </a:prstGeom>
          <a:solidFill>
            <a:schemeClr val="accent2">
              <a:lumMod val="50000"/>
            </a:schemeClr>
          </a:solidFill>
        </p:spPr>
        <p:txBody>
          <a:bodyPr wrap="square">
            <a:spAutoFit/>
          </a:bodyPr>
          <a:lstStyle/>
          <a:p>
            <a:pPr algn="r" defTabSz="1219170"/>
            <a:r>
              <a:rPr lang="en-US" b="1" dirty="0">
                <a:solidFill>
                  <a:schemeClr val="bg1"/>
                </a:solidFill>
                <a:latin typeface="Arial"/>
              </a:rPr>
              <a:t>Production is likely to exceed consumption across geographies in 2020.  </a:t>
            </a:r>
          </a:p>
        </p:txBody>
      </p:sp>
    </p:spTree>
    <p:extLst>
      <p:ext uri="{BB962C8B-B14F-4D97-AF65-F5344CB8AC3E}">
        <p14:creationId xmlns:p14="http://schemas.microsoft.com/office/powerpoint/2010/main" val="78252317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7" name="Chart 6">
            <a:extLst>
              <a:ext uri="{FF2B5EF4-FFF2-40B4-BE49-F238E27FC236}">
                <a16:creationId xmlns:a16="http://schemas.microsoft.com/office/drawing/2014/main" id="{BB79FBE0-14A5-448B-BDE8-031B460DC8AF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168886538"/>
              </p:ext>
            </p:extLst>
          </p:nvPr>
        </p:nvGraphicFramePr>
        <p:xfrm>
          <a:off x="0" y="1892427"/>
          <a:ext cx="5968711" cy="278430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-14990"/>
            <a:ext cx="10972800" cy="490067"/>
          </a:xfrm>
        </p:spPr>
        <p:txBody>
          <a:bodyPr>
            <a:noAutofit/>
          </a:bodyPr>
          <a:lstStyle/>
          <a:p>
            <a:r>
              <a:rPr lang="en-US" sz="2800" dirty="0">
                <a:solidFill>
                  <a:srgbClr val="000000"/>
                </a:solidFill>
                <a:latin typeface="+mn-lt"/>
              </a:rPr>
              <a:t>Financial Highlights FY19-20 (Standalone)*</a:t>
            </a:r>
          </a:p>
        </p:txBody>
      </p:sp>
      <p:graphicFrame>
        <p:nvGraphicFramePr>
          <p:cNvPr id="12" name="Chart 11">
            <a:extLst>
              <a:ext uri="{FF2B5EF4-FFF2-40B4-BE49-F238E27FC236}">
                <a16:creationId xmlns:a16="http://schemas.microsoft.com/office/drawing/2014/main" id="{585D7DE7-1C21-4974-8CA4-31B0D03A064A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2712139542"/>
              </p:ext>
            </p:extLst>
          </p:nvPr>
        </p:nvGraphicFramePr>
        <p:xfrm>
          <a:off x="6006060" y="1569668"/>
          <a:ext cx="5968711" cy="2881769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11664619" y="6505269"/>
            <a:ext cx="527381" cy="365125"/>
          </a:xfrm>
        </p:spPr>
        <p:txBody>
          <a:bodyPr/>
          <a:lstStyle/>
          <a:p>
            <a:pPr marL="0" marR="0" lvl="0" indent="0" algn="r" defTabSz="121917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E1DD42B-FC77-419F-90B3-B1229A07D36C}" type="slidenum">
              <a:rPr kumimoji="0" lang="en-IN" sz="1600" b="0" i="1" u="none" strike="noStrike" kern="1200" cap="none" spc="0" normalizeH="0" baseline="0" noProof="0">
                <a:ln>
                  <a:noFill/>
                </a:ln>
                <a:solidFill>
                  <a:srgbClr val="1468B3"/>
                </a:solidFill>
                <a:effectLst/>
                <a:uLnTx/>
                <a:uFillTx/>
                <a:latin typeface="Arial" pitchFamily="34" charset="0"/>
                <a:ea typeface="+mn-ea"/>
                <a:cs typeface="Arial" pitchFamily="34" charset="0"/>
              </a:rPr>
              <a:pPr marL="0" marR="0" lvl="0" indent="0" algn="r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IN" sz="1600" b="0" i="1" u="none" strike="noStrike" kern="1200" cap="none" spc="0" normalizeH="0" baseline="0" noProof="0" dirty="0">
              <a:ln>
                <a:noFill/>
              </a:ln>
              <a:solidFill>
                <a:srgbClr val="1468B3"/>
              </a:solidFill>
              <a:effectLst/>
              <a:uLnTx/>
              <a:uFillTx/>
              <a:latin typeface="Arial" pitchFamily="34" charset="0"/>
              <a:ea typeface="+mn-ea"/>
              <a:cs typeface="Arial" pitchFamily="34" charset="0"/>
            </a:endParaRPr>
          </a:p>
        </p:txBody>
      </p:sp>
      <p:grpSp>
        <p:nvGrpSpPr>
          <p:cNvPr id="29" name="Group 28">
            <a:extLst>
              <a:ext uri="{FF2B5EF4-FFF2-40B4-BE49-F238E27FC236}">
                <a16:creationId xmlns:a16="http://schemas.microsoft.com/office/drawing/2014/main" id="{154A3899-78DC-4846-9727-9F686D830F13}"/>
              </a:ext>
            </a:extLst>
          </p:cNvPr>
          <p:cNvGrpSpPr/>
          <p:nvPr/>
        </p:nvGrpSpPr>
        <p:grpSpPr>
          <a:xfrm>
            <a:off x="1753847" y="4965574"/>
            <a:ext cx="2973267" cy="623392"/>
            <a:chOff x="1753848" y="4345310"/>
            <a:chExt cx="2973267" cy="623392"/>
          </a:xfrm>
        </p:grpSpPr>
        <p:sp>
          <p:nvSpPr>
            <p:cNvPr id="3" name="Rectangle 2"/>
            <p:cNvSpPr/>
            <p:nvPr/>
          </p:nvSpPr>
          <p:spPr>
            <a:xfrm rot="5400000">
              <a:off x="2867039" y="3232119"/>
              <a:ext cx="623392" cy="2849773"/>
            </a:xfrm>
            <a:prstGeom prst="rect">
              <a:avLst/>
            </a:prstGeom>
            <a:solidFill>
              <a:schemeClr val="tx1">
                <a:lumMod val="7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33" b="0" i="0" u="none" strike="noStrike" kern="1200" cap="none" spc="0" normalizeH="0" baseline="0" noProof="0" dirty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1911358" y="4383926"/>
              <a:ext cx="2815757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0" marR="0" lvl="0" indent="0" algn="l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1" i="0" u="none" strike="noStrike" kern="120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Revenue from Operations </a:t>
              </a:r>
            </a:p>
            <a:p>
              <a:pPr marL="0" marR="0" lvl="0" indent="0" algn="l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1" i="0" u="none" strike="noStrike" kern="1200" cap="none" spc="0" normalizeH="0" baseline="0" noProof="0" dirty="0">
                  <a:ln>
                    <a:noFill/>
                  </a:ln>
                  <a:solidFill>
                    <a:schemeClr val="bg1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INR Cr</a:t>
              </a:r>
            </a:p>
          </p:txBody>
        </p:sp>
      </p:grpSp>
      <p:sp>
        <p:nvSpPr>
          <p:cNvPr id="19" name="TextBox 18">
            <a:extLst>
              <a:ext uri="{FF2B5EF4-FFF2-40B4-BE49-F238E27FC236}">
                <a16:creationId xmlns:a16="http://schemas.microsoft.com/office/drawing/2014/main" id="{31916D37-384C-44F2-AC2C-7D25C53857DC}"/>
              </a:ext>
            </a:extLst>
          </p:cNvPr>
          <p:cNvSpPr txBox="1"/>
          <p:nvPr/>
        </p:nvSpPr>
        <p:spPr>
          <a:xfrm>
            <a:off x="1996385" y="870433"/>
            <a:ext cx="8976415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i="1" dirty="0">
                <a:solidFill>
                  <a:srgbClr val="1A0405"/>
                </a:solidFill>
              </a:rPr>
              <a:t>‘Stable performance despite the extraordinary challenges’</a:t>
            </a:r>
          </a:p>
        </p:txBody>
      </p:sp>
      <p:grpSp>
        <p:nvGrpSpPr>
          <p:cNvPr id="30" name="Group 29">
            <a:extLst>
              <a:ext uri="{FF2B5EF4-FFF2-40B4-BE49-F238E27FC236}">
                <a16:creationId xmlns:a16="http://schemas.microsoft.com/office/drawing/2014/main" id="{16D8B6BD-A463-42CD-9015-397CCF1E8F34}"/>
              </a:ext>
            </a:extLst>
          </p:cNvPr>
          <p:cNvGrpSpPr/>
          <p:nvPr/>
        </p:nvGrpSpPr>
        <p:grpSpPr>
          <a:xfrm>
            <a:off x="7653843" y="4968701"/>
            <a:ext cx="2784309" cy="623392"/>
            <a:chOff x="7518777" y="4329127"/>
            <a:chExt cx="2784309" cy="623392"/>
          </a:xfrm>
        </p:grpSpPr>
        <p:sp>
          <p:nvSpPr>
            <p:cNvPr id="21" name="Rectangle 20"/>
            <p:cNvSpPr/>
            <p:nvPr/>
          </p:nvSpPr>
          <p:spPr>
            <a:xfrm rot="16200000">
              <a:off x="8599236" y="3248668"/>
              <a:ext cx="623392" cy="2784309"/>
            </a:xfrm>
            <a:prstGeom prst="rect">
              <a:avLst/>
            </a:prstGeom>
            <a:solidFill>
              <a:srgbClr val="FFC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marL="0" marR="0" lvl="0" indent="0" algn="ctr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endParaRPr kumimoji="0" lang="en-US" sz="1333" b="0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highlight>
                  <a:srgbClr val="FFFF00"/>
                </a:highlight>
                <a:uLnTx/>
                <a:uFillTx/>
                <a:latin typeface="Arial"/>
                <a:ea typeface="+mn-ea"/>
                <a:cs typeface="+mn-cs"/>
              </a:endParaRP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8050246" y="4364617"/>
              <a:ext cx="1703864" cy="58477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marL="0" marR="0" lvl="0" indent="0" algn="l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1" i="0" u="none" strike="noStrike" kern="120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Profit After Tax </a:t>
              </a:r>
            </a:p>
            <a:p>
              <a:pPr marL="0" marR="0" lvl="0" indent="0" algn="l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r>
                <a:rPr kumimoji="0" lang="en-US" sz="1600" b="1" i="0" u="none" strike="noStrike" kern="1200" cap="none" spc="0" normalizeH="0" baseline="0" noProof="0" dirty="0">
                  <a:ln>
                    <a:noFill/>
                  </a:ln>
                  <a:solidFill>
                    <a:sysClr val="windowText" lastClr="000000"/>
                  </a:solidFill>
                  <a:effectLst/>
                  <a:uLnTx/>
                  <a:uFillTx/>
                  <a:latin typeface="Arial"/>
                  <a:ea typeface="+mn-ea"/>
                  <a:cs typeface="+mn-cs"/>
                </a:rPr>
                <a:t>INR Cr</a:t>
              </a:r>
            </a:p>
          </p:txBody>
        </p:sp>
      </p:grp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159C772C-7A14-404C-8BD4-0FE25845E048}"/>
              </a:ext>
            </a:extLst>
          </p:cNvPr>
          <p:cNvCxnSpPr>
            <a:cxnSpLocks/>
          </p:cNvCxnSpPr>
          <p:nvPr/>
        </p:nvCxnSpPr>
        <p:spPr>
          <a:xfrm>
            <a:off x="6120984" y="2223011"/>
            <a:ext cx="0" cy="3474720"/>
          </a:xfrm>
          <a:prstGeom prst="line">
            <a:avLst/>
          </a:prstGeom>
          <a:ln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A039A524-EC2E-403E-8CC5-198EDFD4A3D1}"/>
              </a:ext>
            </a:extLst>
          </p:cNvPr>
          <p:cNvCxnSpPr>
            <a:cxnSpLocks/>
          </p:cNvCxnSpPr>
          <p:nvPr/>
        </p:nvCxnSpPr>
        <p:spPr>
          <a:xfrm>
            <a:off x="85170" y="50560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71279638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8683" y="-38139"/>
            <a:ext cx="10972800" cy="490067"/>
          </a:xfrm>
        </p:spPr>
        <p:txBody>
          <a:bodyPr>
            <a:noAutofit/>
          </a:bodyPr>
          <a:lstStyle/>
          <a:p>
            <a:r>
              <a:rPr lang="en-US" sz="2800" dirty="0">
                <a:solidFill>
                  <a:srgbClr val="000000"/>
                </a:solidFill>
              </a:rPr>
              <a:t>Consolidated Performance (FY19-20)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>
          <a:xfrm>
            <a:off x="11639004" y="6492875"/>
            <a:ext cx="527381" cy="365125"/>
          </a:xfrm>
        </p:spPr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6</a:t>
            </a:fld>
            <a:endParaRPr lang="en-IN" dirty="0">
              <a:solidFill>
                <a:srgbClr val="1468B3"/>
              </a:solidFill>
            </a:endParaRPr>
          </a:p>
        </p:txBody>
      </p:sp>
      <p:sp>
        <p:nvSpPr>
          <p:cNvPr id="19" name="TextBox 18"/>
          <p:cNvSpPr txBox="1"/>
          <p:nvPr/>
        </p:nvSpPr>
        <p:spPr>
          <a:xfrm>
            <a:off x="4234011" y="5227413"/>
            <a:ext cx="1518364" cy="369332"/>
          </a:xfrm>
          <a:prstGeom prst="rect">
            <a:avLst/>
          </a:prstGeom>
          <a:solidFill>
            <a:srgbClr val="F2B800"/>
          </a:solidFill>
        </p:spPr>
        <p:txBody>
          <a:bodyPr wrap="none" rtlCol="0">
            <a:spAutoFit/>
          </a:bodyPr>
          <a:lstStyle>
            <a:defPPr>
              <a:defRPr lang="en-US"/>
            </a:defPPr>
            <a:lvl1pPr defTabSz="1219170">
              <a:defRPr sz="1600" b="1">
                <a:solidFill>
                  <a:srgbClr val="000000"/>
                </a:solidFill>
                <a:latin typeface="Arial"/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  <a:lvl6pPr>
              <a:defRPr>
                <a:solidFill>
                  <a:schemeClr val="tx1"/>
                </a:solidFill>
              </a:defRPr>
            </a:lvl6pPr>
            <a:lvl7pPr>
              <a:defRPr>
                <a:solidFill>
                  <a:schemeClr val="tx1"/>
                </a:solidFill>
              </a:defRPr>
            </a:lvl7pPr>
            <a:lvl8pPr>
              <a:defRPr>
                <a:solidFill>
                  <a:schemeClr val="tx1"/>
                </a:solidFill>
              </a:defRPr>
            </a:lvl8pPr>
            <a:lvl9pPr>
              <a:defRPr>
                <a:solidFill>
                  <a:schemeClr val="tx1"/>
                </a:solidFill>
              </a:defRPr>
            </a:lvl9pPr>
          </a:lstStyle>
          <a:p>
            <a:r>
              <a:rPr lang="en-US" sz="1800" dirty="0">
                <a:solidFill>
                  <a:srgbClr val="1A0405"/>
                </a:solidFill>
              </a:rPr>
              <a:t>Share Price </a:t>
            </a:r>
          </a:p>
        </p:txBody>
      </p:sp>
      <p:cxnSp>
        <p:nvCxnSpPr>
          <p:cNvPr id="36" name="Straight Connector 35">
            <a:extLst>
              <a:ext uri="{FF2B5EF4-FFF2-40B4-BE49-F238E27FC236}">
                <a16:creationId xmlns:a16="http://schemas.microsoft.com/office/drawing/2014/main" id="{DB71044D-BA48-41E1-A855-0ACC578D3BBA}"/>
              </a:ext>
            </a:extLst>
          </p:cNvPr>
          <p:cNvCxnSpPr>
            <a:cxnSpLocks/>
          </p:cNvCxnSpPr>
          <p:nvPr/>
        </p:nvCxnSpPr>
        <p:spPr>
          <a:xfrm>
            <a:off x="58683" y="526083"/>
            <a:ext cx="10705821" cy="0"/>
          </a:xfrm>
          <a:prstGeom prst="line">
            <a:avLst/>
          </a:prstGeom>
          <a:ln>
            <a:solidFill>
              <a:schemeClr val="bg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Rectangle 5">
            <a:extLst>
              <a:ext uri="{FF2B5EF4-FFF2-40B4-BE49-F238E27FC236}">
                <a16:creationId xmlns:a16="http://schemas.microsoft.com/office/drawing/2014/main" id="{59DC32B4-ACBD-457F-BAD7-2D2BC888C67B}"/>
              </a:ext>
            </a:extLst>
          </p:cNvPr>
          <p:cNvSpPr/>
          <p:nvPr/>
        </p:nvSpPr>
        <p:spPr>
          <a:xfrm>
            <a:off x="0" y="5224240"/>
            <a:ext cx="1159292" cy="369332"/>
          </a:xfrm>
          <a:prstGeom prst="rect">
            <a:avLst/>
          </a:prstGeom>
          <a:solidFill>
            <a:srgbClr val="F2B800"/>
          </a:solidFill>
        </p:spPr>
        <p:txBody>
          <a:bodyPr wrap="none" rtlCol="0">
            <a:spAutoFit/>
          </a:bodyPr>
          <a:lstStyle/>
          <a:p>
            <a:pPr defTabSz="1219170"/>
            <a:r>
              <a:rPr lang="en-US" b="1" dirty="0">
                <a:solidFill>
                  <a:srgbClr val="1A0405"/>
                </a:solidFill>
                <a:latin typeface="Arial"/>
              </a:rPr>
              <a:t>Dividend</a:t>
            </a:r>
          </a:p>
        </p:txBody>
      </p:sp>
      <p:sp>
        <p:nvSpPr>
          <p:cNvPr id="8" name="TextBox 7"/>
          <p:cNvSpPr txBox="1"/>
          <p:nvPr/>
        </p:nvSpPr>
        <p:spPr>
          <a:xfrm>
            <a:off x="5532456" y="1257274"/>
            <a:ext cx="6395853" cy="338554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none" rtlCol="0">
            <a:spAutoFit/>
          </a:bodyPr>
          <a:lstStyle>
            <a:defPPr>
              <a:defRPr lang="en-US"/>
            </a:defPPr>
            <a:lvl1pPr defTabSz="1219170">
              <a:defRPr sz="1600" b="1">
                <a:solidFill>
                  <a:srgbClr val="000000"/>
                </a:solidFill>
                <a:latin typeface="Arial"/>
              </a:defRPr>
            </a:lvl1pPr>
          </a:lstStyle>
          <a:p>
            <a:r>
              <a:rPr lang="en-US" dirty="0">
                <a:solidFill>
                  <a:schemeClr val="bg1"/>
                </a:solidFill>
              </a:rPr>
              <a:t>Profit After Tax (</a:t>
            </a:r>
            <a:r>
              <a:rPr lang="en-US" sz="1400" dirty="0">
                <a:solidFill>
                  <a:schemeClr val="bg1"/>
                </a:solidFill>
              </a:rPr>
              <a:t>attributable to Shareholders of the Company) (INR Cr) 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0AF3E076-DB03-4B21-A1A4-90961570EE20}"/>
              </a:ext>
            </a:extLst>
          </p:cNvPr>
          <p:cNvSpPr txBox="1"/>
          <p:nvPr/>
        </p:nvSpPr>
        <p:spPr>
          <a:xfrm>
            <a:off x="9189458" y="3656206"/>
            <a:ext cx="1708536" cy="584775"/>
          </a:xfrm>
          <a:prstGeom prst="rect">
            <a:avLst/>
          </a:prstGeom>
          <a:solidFill>
            <a:schemeClr val="tx2">
              <a:lumMod val="50000"/>
              <a:alpha val="88000"/>
            </a:schemeClr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algn="ctr" defTabSz="1219170">
              <a:defRPr sz="1600" b="1">
                <a:solidFill>
                  <a:srgbClr val="000000"/>
                </a:solidFill>
              </a:defRPr>
            </a:lvl1pPr>
          </a:lstStyle>
          <a:p>
            <a:r>
              <a:rPr lang="en-US" sz="3200" dirty="0">
                <a:solidFill>
                  <a:schemeClr val="bg1"/>
                </a:solidFill>
              </a:rPr>
              <a:t>82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3B7A18C5-78CF-4DEA-B6EE-EE3DA3BE5F3C}"/>
              </a:ext>
            </a:extLst>
          </p:cNvPr>
          <p:cNvSpPr txBox="1"/>
          <p:nvPr/>
        </p:nvSpPr>
        <p:spPr>
          <a:xfrm>
            <a:off x="6672742" y="1672369"/>
            <a:ext cx="12884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1600" b="1" dirty="0">
                <a:solidFill>
                  <a:srgbClr val="000000"/>
                </a:solidFill>
                <a:latin typeface="Arial"/>
              </a:rPr>
              <a:t>FY18-19</a:t>
            </a: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AB7F55D7-E177-438A-ADA4-041E4A8020D0}"/>
              </a:ext>
            </a:extLst>
          </p:cNvPr>
          <p:cNvSpPr txBox="1"/>
          <p:nvPr/>
        </p:nvSpPr>
        <p:spPr>
          <a:xfrm>
            <a:off x="9330446" y="1633874"/>
            <a:ext cx="12884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1600" b="1" dirty="0">
                <a:solidFill>
                  <a:srgbClr val="000000"/>
                </a:solidFill>
                <a:latin typeface="Arial"/>
              </a:rPr>
              <a:t>FY19-20</a:t>
            </a:r>
          </a:p>
        </p:txBody>
      </p:sp>
      <p:pic>
        <p:nvPicPr>
          <p:cNvPr id="52" name="Picture 51" descr="A picture containing animal, dark, sitting, black&#10;&#10;Description automatically generated">
            <a:extLst>
              <a:ext uri="{FF2B5EF4-FFF2-40B4-BE49-F238E27FC236}">
                <a16:creationId xmlns:a16="http://schemas.microsoft.com/office/drawing/2014/main" id="{68EB2F28-CFB9-4ADD-B8AF-7E62684330E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9457659">
            <a:off x="8072940" y="1512796"/>
            <a:ext cx="3628143" cy="2399065"/>
          </a:xfrm>
          <a:prstGeom prst="rect">
            <a:avLst/>
          </a:prstGeom>
        </p:spPr>
      </p:pic>
      <p:pic>
        <p:nvPicPr>
          <p:cNvPr id="53" name="Picture 52" descr="A picture containing animal, dark, sitting, black&#10;&#10;Description automatically generated">
            <a:extLst>
              <a:ext uri="{FF2B5EF4-FFF2-40B4-BE49-F238E27FC236}">
                <a16:creationId xmlns:a16="http://schemas.microsoft.com/office/drawing/2014/main" id="{41D0C2B6-A901-4754-B118-287F46FAF1BC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9457659">
            <a:off x="6065890" y="1904070"/>
            <a:ext cx="2597212" cy="1717375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688207" y="1261359"/>
            <a:ext cx="3520516" cy="338554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none" rtlCol="0">
            <a:spAutoFit/>
          </a:bodyPr>
          <a:lstStyle/>
          <a:p>
            <a:pPr defTabSz="1219170"/>
            <a:r>
              <a:rPr lang="en-US" sz="1600" b="1" dirty="0">
                <a:solidFill>
                  <a:schemeClr val="bg1"/>
                </a:solidFill>
                <a:latin typeface="Arial"/>
              </a:rPr>
              <a:t>Revenue from Operations</a:t>
            </a:r>
            <a:r>
              <a:rPr lang="en-US" sz="1400" b="1" dirty="0">
                <a:solidFill>
                  <a:schemeClr val="bg1"/>
                </a:solidFill>
                <a:latin typeface="Arial"/>
              </a:rPr>
              <a:t> ( INR Cr )</a:t>
            </a:r>
          </a:p>
        </p:txBody>
      </p:sp>
      <p:sp>
        <p:nvSpPr>
          <p:cNvPr id="31" name="TextBox 30">
            <a:extLst>
              <a:ext uri="{FF2B5EF4-FFF2-40B4-BE49-F238E27FC236}">
                <a16:creationId xmlns:a16="http://schemas.microsoft.com/office/drawing/2014/main" id="{71C50A16-2435-4679-8983-7E326AD41655}"/>
              </a:ext>
            </a:extLst>
          </p:cNvPr>
          <p:cNvSpPr txBox="1"/>
          <p:nvPr/>
        </p:nvSpPr>
        <p:spPr>
          <a:xfrm>
            <a:off x="542999" y="3635150"/>
            <a:ext cx="1708536" cy="584775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3200" b="1" dirty="0">
                <a:solidFill>
                  <a:schemeClr val="bg1"/>
                </a:solidFill>
              </a:rPr>
              <a:t>1804</a:t>
            </a:r>
            <a:endParaRPr lang="en-US" sz="2800" b="1" dirty="0">
              <a:solidFill>
                <a:schemeClr val="bg1"/>
              </a:solidFill>
              <a:latin typeface="Agency FB" panose="020B0503020202020204" pitchFamily="34" charset="0"/>
            </a:endParaRPr>
          </a:p>
        </p:txBody>
      </p:sp>
      <p:sp>
        <p:nvSpPr>
          <p:cNvPr id="33" name="TextBox 32">
            <a:extLst>
              <a:ext uri="{FF2B5EF4-FFF2-40B4-BE49-F238E27FC236}">
                <a16:creationId xmlns:a16="http://schemas.microsoft.com/office/drawing/2014/main" id="{AEBDCA79-DACB-4672-AF06-69D194E050A7}"/>
              </a:ext>
            </a:extLst>
          </p:cNvPr>
          <p:cNvSpPr txBox="1"/>
          <p:nvPr/>
        </p:nvSpPr>
        <p:spPr>
          <a:xfrm>
            <a:off x="688207" y="1697472"/>
            <a:ext cx="12884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1600" b="1" dirty="0">
                <a:solidFill>
                  <a:srgbClr val="000000"/>
                </a:solidFill>
                <a:latin typeface="Arial"/>
              </a:rPr>
              <a:t>FY18-19</a:t>
            </a:r>
          </a:p>
        </p:txBody>
      </p:sp>
      <p:sp>
        <p:nvSpPr>
          <p:cNvPr id="39" name="TextBox 38">
            <a:extLst>
              <a:ext uri="{FF2B5EF4-FFF2-40B4-BE49-F238E27FC236}">
                <a16:creationId xmlns:a16="http://schemas.microsoft.com/office/drawing/2014/main" id="{637D4618-A6A6-46D7-9CB8-28EC54852400}"/>
              </a:ext>
            </a:extLst>
          </p:cNvPr>
          <p:cNvSpPr txBox="1"/>
          <p:nvPr/>
        </p:nvSpPr>
        <p:spPr>
          <a:xfrm>
            <a:off x="2735497" y="1660434"/>
            <a:ext cx="128849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1600" b="1" dirty="0">
                <a:solidFill>
                  <a:srgbClr val="000000"/>
                </a:solidFill>
                <a:latin typeface="Arial"/>
              </a:rPr>
              <a:t>FY19-20</a:t>
            </a:r>
          </a:p>
        </p:txBody>
      </p:sp>
      <p:sp>
        <p:nvSpPr>
          <p:cNvPr id="40" name="TextBox 39">
            <a:extLst>
              <a:ext uri="{FF2B5EF4-FFF2-40B4-BE49-F238E27FC236}">
                <a16:creationId xmlns:a16="http://schemas.microsoft.com/office/drawing/2014/main" id="{B8526C68-02F4-4C93-900E-094891D01883}"/>
              </a:ext>
            </a:extLst>
          </p:cNvPr>
          <p:cNvSpPr txBox="1"/>
          <p:nvPr/>
        </p:nvSpPr>
        <p:spPr>
          <a:xfrm>
            <a:off x="2525475" y="3651679"/>
            <a:ext cx="1708536" cy="584775"/>
          </a:xfrm>
          <a:prstGeom prst="rect">
            <a:avLst/>
          </a:prstGeom>
          <a:solidFill>
            <a:schemeClr val="tx2">
              <a:lumMod val="50000"/>
            </a:schemeClr>
          </a:solidFill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3200" b="1" dirty="0">
                <a:solidFill>
                  <a:schemeClr val="bg1"/>
                </a:solidFill>
              </a:rPr>
              <a:t>1966 </a:t>
            </a:r>
            <a:r>
              <a:rPr lang="en-US" sz="2800" b="1" dirty="0">
                <a:solidFill>
                  <a:schemeClr val="bg1"/>
                </a:solidFill>
                <a:latin typeface="Agency FB" panose="020B0503020202020204" pitchFamily="34" charset="0"/>
              </a:rPr>
              <a:t> </a:t>
            </a:r>
          </a:p>
        </p:txBody>
      </p:sp>
      <p:pic>
        <p:nvPicPr>
          <p:cNvPr id="20" name="Picture 19" descr="A picture containing animal, dark, sitting, black&#10;&#10;Description automatically generated">
            <a:extLst>
              <a:ext uri="{FF2B5EF4-FFF2-40B4-BE49-F238E27FC236}">
                <a16:creationId xmlns:a16="http://schemas.microsoft.com/office/drawing/2014/main" id="{3CFAD25E-8A53-42CC-B58F-BC8A54656E37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9457659">
            <a:off x="23337" y="1904070"/>
            <a:ext cx="2597212" cy="1717375"/>
          </a:xfrm>
          <a:prstGeom prst="rect">
            <a:avLst/>
          </a:prstGeom>
        </p:spPr>
      </p:pic>
      <p:pic>
        <p:nvPicPr>
          <p:cNvPr id="51" name="Picture 50" descr="A picture containing animal, dark, sitting, black&#10;&#10;Description automatically generated">
            <a:extLst>
              <a:ext uri="{FF2B5EF4-FFF2-40B4-BE49-F238E27FC236}">
                <a16:creationId xmlns:a16="http://schemas.microsoft.com/office/drawing/2014/main" id="{10C424E7-4AC9-4C40-B647-55F7C7CCA422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9457659">
            <a:off x="1695376" y="1512795"/>
            <a:ext cx="3628143" cy="2399065"/>
          </a:xfrm>
          <a:prstGeom prst="rect">
            <a:avLst/>
          </a:prstGeom>
        </p:spPr>
      </p:pic>
      <p:sp>
        <p:nvSpPr>
          <p:cNvPr id="45" name="TextBox 44">
            <a:extLst>
              <a:ext uri="{FF2B5EF4-FFF2-40B4-BE49-F238E27FC236}">
                <a16:creationId xmlns:a16="http://schemas.microsoft.com/office/drawing/2014/main" id="{3AC6655B-DAFA-4AAB-A7AB-1A4C389FEE15}"/>
              </a:ext>
            </a:extLst>
          </p:cNvPr>
          <p:cNvSpPr txBox="1"/>
          <p:nvPr/>
        </p:nvSpPr>
        <p:spPr>
          <a:xfrm>
            <a:off x="6475896" y="3678030"/>
            <a:ext cx="1708536" cy="584775"/>
          </a:xfrm>
          <a:prstGeom prst="rect">
            <a:avLst/>
          </a:prstGeom>
          <a:solidFill>
            <a:schemeClr val="tx2">
              <a:lumMod val="50000"/>
              <a:alpha val="88000"/>
            </a:schemeClr>
          </a:solidFill>
        </p:spPr>
        <p:txBody>
          <a:bodyPr wrap="square" rtlCol="0">
            <a:spAutoFit/>
          </a:bodyPr>
          <a:lstStyle/>
          <a:p>
            <a:pPr algn="ctr" defTabSz="1219170"/>
            <a:r>
              <a:rPr lang="en-US" sz="3200" b="1" dirty="0">
                <a:solidFill>
                  <a:schemeClr val="bg1"/>
                </a:solidFill>
              </a:rPr>
              <a:t>69</a:t>
            </a:r>
            <a:endParaRPr lang="en-US" sz="2800" b="1" dirty="0">
              <a:solidFill>
                <a:schemeClr val="bg1"/>
              </a:solidFill>
              <a:latin typeface="Agency FB" panose="020B0503020202020204" pitchFamily="34" charset="0"/>
            </a:endParaRP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EC6993F6-EE7A-4F54-AB0A-954B83CD8BDF}"/>
              </a:ext>
            </a:extLst>
          </p:cNvPr>
          <p:cNvSpPr/>
          <p:nvPr/>
        </p:nvSpPr>
        <p:spPr>
          <a:xfrm>
            <a:off x="1118657" y="5193462"/>
            <a:ext cx="3090066" cy="46166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1A0405"/>
                </a:solidFill>
              </a:rPr>
              <a:t>INR</a:t>
            </a:r>
            <a:r>
              <a:rPr lang="en-US" sz="2400" b="1" dirty="0">
                <a:solidFill>
                  <a:srgbClr val="1A0405"/>
                </a:solidFill>
              </a:rPr>
              <a:t>1.50</a:t>
            </a:r>
            <a:r>
              <a:rPr lang="en-US" b="1" dirty="0">
                <a:solidFill>
                  <a:srgbClr val="1A0405"/>
                </a:solidFill>
              </a:rPr>
              <a:t> per share (150%)</a:t>
            </a:r>
            <a:endParaRPr lang="en-US" dirty="0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386A918-9093-404A-B137-22A32C880B60}"/>
              </a:ext>
            </a:extLst>
          </p:cNvPr>
          <p:cNvSpPr/>
          <p:nvPr/>
        </p:nvSpPr>
        <p:spPr>
          <a:xfrm>
            <a:off x="5777663" y="5193462"/>
            <a:ext cx="1708536" cy="46166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sz="2400" b="1" dirty="0">
                <a:solidFill>
                  <a:srgbClr val="1A0405"/>
                </a:solidFill>
              </a:rPr>
              <a:t>INR 84.10 </a:t>
            </a: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AF44C8F3-AA1D-4FA7-8C48-6EC85583203C}"/>
              </a:ext>
            </a:extLst>
          </p:cNvPr>
          <p:cNvSpPr/>
          <p:nvPr/>
        </p:nvSpPr>
        <p:spPr>
          <a:xfrm>
            <a:off x="10223096" y="5181246"/>
            <a:ext cx="1943289" cy="461665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r>
              <a:rPr lang="en-US" b="1" dirty="0">
                <a:solidFill>
                  <a:srgbClr val="1A0405"/>
                </a:solidFill>
              </a:rPr>
              <a:t>INR </a:t>
            </a:r>
            <a:r>
              <a:rPr lang="en-US" sz="2400" b="1" dirty="0">
                <a:solidFill>
                  <a:srgbClr val="1A0405"/>
                </a:solidFill>
              </a:rPr>
              <a:t>1571 Cr</a:t>
            </a: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2974BA0A-9AEF-490D-BD46-D552F5E0D61A}"/>
              </a:ext>
            </a:extLst>
          </p:cNvPr>
          <p:cNvSpPr txBox="1"/>
          <p:nvPr/>
        </p:nvSpPr>
        <p:spPr>
          <a:xfrm>
            <a:off x="7486198" y="5211563"/>
            <a:ext cx="2711277" cy="384721"/>
          </a:xfrm>
          <a:prstGeom prst="rect">
            <a:avLst/>
          </a:prstGeom>
          <a:solidFill>
            <a:srgbClr val="F2B800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defTabSz="1219170">
              <a:defRPr sz="1600" b="1">
                <a:solidFill>
                  <a:srgbClr val="000000"/>
                </a:solidFill>
                <a:latin typeface="Arial"/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  <a:lvl6pPr>
              <a:defRPr>
                <a:solidFill>
                  <a:schemeClr val="tx1"/>
                </a:solidFill>
              </a:defRPr>
            </a:lvl6pPr>
            <a:lvl7pPr>
              <a:defRPr>
                <a:solidFill>
                  <a:schemeClr val="tx1"/>
                </a:solidFill>
              </a:defRPr>
            </a:lvl7pPr>
            <a:lvl8pPr>
              <a:defRPr>
                <a:solidFill>
                  <a:schemeClr val="tx1"/>
                </a:solidFill>
              </a:defRPr>
            </a:lvl8pPr>
            <a:lvl9pPr>
              <a:defRPr>
                <a:solidFill>
                  <a:schemeClr val="tx1"/>
                </a:solidFill>
              </a:defRPr>
            </a:lvl9pPr>
          </a:lstStyle>
          <a:p>
            <a:r>
              <a:rPr lang="en-US" sz="1900" dirty="0">
                <a:solidFill>
                  <a:srgbClr val="1A0405"/>
                </a:solidFill>
              </a:rPr>
              <a:t>Market Capitalization </a:t>
            </a:r>
          </a:p>
        </p:txBody>
      </p:sp>
    </p:spTree>
    <p:extLst>
      <p:ext uri="{BB962C8B-B14F-4D97-AF65-F5344CB8AC3E}">
        <p14:creationId xmlns:p14="http://schemas.microsoft.com/office/powerpoint/2010/main" val="159152140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A tray of food&#10;&#10;Description automatically generated">
            <a:extLst>
              <a:ext uri="{FF2B5EF4-FFF2-40B4-BE49-F238E27FC236}">
                <a16:creationId xmlns:a16="http://schemas.microsoft.com/office/drawing/2014/main" id="{EA25BA59-350D-4E22-B576-2D3770A70929}"/>
              </a:ext>
            </a:extLst>
          </p:cNvPr>
          <p:cNvPicPr>
            <a:picLocks noChangeAspect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682684"/>
            <a:ext cx="9773588" cy="4796852"/>
          </a:xfrm>
          <a:prstGeom prst="rect">
            <a:avLst/>
          </a:prstGeom>
        </p:spPr>
      </p:pic>
      <p:sp>
        <p:nvSpPr>
          <p:cNvPr id="6" name="Rectangle 5"/>
          <p:cNvSpPr/>
          <p:nvPr/>
        </p:nvSpPr>
        <p:spPr>
          <a:xfrm>
            <a:off x="10730507" y="1455183"/>
            <a:ext cx="1461493" cy="1382224"/>
          </a:xfrm>
          <a:prstGeom prst="rect">
            <a:avLst/>
          </a:prstGeom>
          <a:solidFill>
            <a:schemeClr val="tx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121917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sz="2800" dirty="0">
                <a:solidFill>
                  <a:srgbClr val="000000"/>
                </a:solidFill>
                <a:latin typeface="+mn-lt"/>
              </a:rPr>
              <a:t>Instant Coffee Division in India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marL="0" marR="0" lvl="0" indent="0" algn="r" defTabSz="121917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E1DD42B-FC77-419F-90B3-B1229A07D36C}" type="slidenum">
              <a:rPr kumimoji="0" lang="en-IN" sz="1600" b="0" i="1" u="none" strike="noStrike" kern="1200" cap="none" spc="0" normalizeH="0" baseline="0" noProof="0">
                <a:ln>
                  <a:noFill/>
                </a:ln>
                <a:solidFill>
                  <a:srgbClr val="1468B3"/>
                </a:solidFill>
                <a:effectLst/>
                <a:uLnTx/>
                <a:uFillTx/>
                <a:latin typeface="Arial" pitchFamily="34" charset="0"/>
                <a:ea typeface="+mn-ea"/>
                <a:cs typeface="Arial" pitchFamily="34" charset="0"/>
              </a:rPr>
              <a:pPr marL="0" marR="0" lvl="0" indent="0" algn="r" defTabSz="121917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7</a:t>
            </a:fld>
            <a:endParaRPr kumimoji="0" lang="en-IN" sz="1600" b="0" i="1" u="none" strike="noStrike" kern="1200" cap="none" spc="0" normalizeH="0" baseline="0" noProof="0">
              <a:ln>
                <a:noFill/>
              </a:ln>
              <a:solidFill>
                <a:srgbClr val="1468B3"/>
              </a:solidFill>
              <a:effectLst/>
              <a:uLnTx/>
              <a:uFillTx/>
              <a:latin typeface="Arial" pitchFamily="34" charset="0"/>
              <a:ea typeface="+mn-ea"/>
              <a:cs typeface="Arial" pitchFamily="34" charset="0"/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0787933" y="1390857"/>
            <a:ext cx="1236959" cy="14465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0" marR="0" lvl="0" indent="0" algn="ctr" defTabSz="121917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8800" b="1" i="0" u="none" strike="noStrike" kern="1200" cap="none" spc="0" normalizeH="0" baseline="0" noProof="0" dirty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Arial"/>
                <a:ea typeface="+mn-ea"/>
                <a:cs typeface="+mn-cs"/>
              </a:rPr>
              <a:t>1</a:t>
            </a:r>
          </a:p>
        </p:txBody>
      </p:sp>
      <p:sp>
        <p:nvSpPr>
          <p:cNvPr id="12" name="Rectangle 11"/>
          <p:cNvSpPr/>
          <p:nvPr/>
        </p:nvSpPr>
        <p:spPr>
          <a:xfrm>
            <a:off x="0" y="4484827"/>
            <a:ext cx="12192403" cy="2035432"/>
          </a:xfrm>
          <a:prstGeom prst="rect">
            <a:avLst/>
          </a:prstGeom>
          <a:solidFill>
            <a:srgbClr val="F6BB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ysClr val="windowText" lastClr="000000"/>
                </a:solidFill>
              </a:rPr>
              <a:t>Instant Coffee plants delivered a strong performance during the year, running at near-peak capacities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ysClr val="windowText" lastClr="000000"/>
                </a:solidFill>
              </a:rPr>
              <a:t>FY19-20 recorded the second-best annual sales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ysClr val="windowText" lastClr="000000"/>
                </a:solidFill>
              </a:rPr>
              <a:t>The distribution of sales was well balanced in all key geographies, with robust growth in Europe and S.E Asia 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ysClr val="windowText" lastClr="000000"/>
                </a:solidFill>
              </a:rPr>
              <a:t>Our client portfolio comprises some of the world’s marquee IC companies and are well spread across 3 continents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dirty="0">
                <a:solidFill>
                  <a:sysClr val="windowText" lastClr="000000"/>
                </a:solidFill>
              </a:rPr>
              <a:t>Healthy order book, both in India and Vietnam with long term customer relationships.</a:t>
            </a:r>
          </a:p>
        </p:txBody>
      </p:sp>
      <p:sp>
        <p:nvSpPr>
          <p:cNvPr id="7" name="AutoShape 2" descr="Image result for nullore starbucks reserve"/>
          <p:cNvSpPr>
            <a:spLocks noChangeAspect="1" noChangeArrowheads="1"/>
          </p:cNvSpPr>
          <p:nvPr/>
        </p:nvSpPr>
        <p:spPr bwMode="auto">
          <a:xfrm>
            <a:off x="0" y="-192617"/>
            <a:ext cx="406400" cy="4064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121920" tIns="60960" rIns="121920" bIns="60960" numCol="1" anchor="t" anchorCtr="0" compatLnSpc="1">
            <a:prstTxWarp prst="textNoShape">
              <a:avLst/>
            </a:prstTxWarp>
          </a:bodyPr>
          <a:lstStyle/>
          <a:p>
            <a:pPr marL="0" marR="0" lvl="0" indent="0" algn="l" defTabSz="121917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2400" b="0" i="0" u="none" strike="noStrike" kern="1200" cap="none" spc="0" normalizeH="0" baseline="0" noProof="0">
              <a:ln>
                <a:noFill/>
              </a:ln>
              <a:solidFill>
                <a:srgbClr val="1468B3"/>
              </a:solidFill>
              <a:effectLst/>
              <a:uLnTx/>
              <a:uFillTx/>
              <a:latin typeface="Arial"/>
              <a:ea typeface="+mn-ea"/>
              <a:cs typeface="+mn-cs"/>
            </a:endParaRPr>
          </a:p>
        </p:txBody>
      </p:sp>
      <p:cxnSp>
        <p:nvCxnSpPr>
          <p:cNvPr id="13" name="Straight Connector 12">
            <a:extLst>
              <a:ext uri="{FF2B5EF4-FFF2-40B4-BE49-F238E27FC236}">
                <a16:creationId xmlns:a16="http://schemas.microsoft.com/office/drawing/2014/main" id="{68505C6E-0125-4D36-AC73-93804B5DAF04}"/>
              </a:ext>
            </a:extLst>
          </p:cNvPr>
          <p:cNvCxnSpPr>
            <a:cxnSpLocks/>
          </p:cNvCxnSpPr>
          <p:nvPr/>
        </p:nvCxnSpPr>
        <p:spPr>
          <a:xfrm>
            <a:off x="85170" y="50560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97070744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-168444" y="1222624"/>
            <a:ext cx="1461493" cy="1382224"/>
          </a:xfrm>
          <a:prstGeom prst="rect">
            <a:avLst/>
          </a:prstGeom>
          <a:solidFill>
            <a:schemeClr val="accent6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endParaRPr lang="en-US" sz="2400">
              <a:solidFill>
                <a:srgbClr val="FFFFFF"/>
              </a:solidFill>
              <a:latin typeface="Arial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sz="2800" dirty="0">
                <a:solidFill>
                  <a:srgbClr val="000000"/>
                </a:solidFill>
              </a:rPr>
              <a:t>Tata Coffee Vietnam Company Limited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8</a:t>
            </a:fld>
            <a:endParaRPr lang="en-IN">
              <a:solidFill>
                <a:srgbClr val="1468B3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-168444" y="1125660"/>
            <a:ext cx="1236959" cy="14465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219170"/>
            <a:r>
              <a:rPr lang="en-US" sz="8800" b="1" dirty="0">
                <a:solidFill>
                  <a:srgbClr val="FFFFFF"/>
                </a:solidFill>
                <a:latin typeface="Arial"/>
              </a:rPr>
              <a:t>2</a:t>
            </a:r>
          </a:p>
        </p:txBody>
      </p:sp>
      <p:sp>
        <p:nvSpPr>
          <p:cNvPr id="12" name="Rectangle 11"/>
          <p:cNvSpPr/>
          <p:nvPr/>
        </p:nvSpPr>
        <p:spPr>
          <a:xfrm>
            <a:off x="-403" y="4454215"/>
            <a:ext cx="12192403" cy="2035432"/>
          </a:xfrm>
          <a:prstGeom prst="rect">
            <a:avLst/>
          </a:prstGeom>
          <a:solidFill>
            <a:schemeClr val="tx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380990" indent="-380990" algn="just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"/>
              </a:rPr>
              <a:t>Tata Coffee had set-up a </a:t>
            </a:r>
            <a:r>
              <a:rPr lang="en-US" b="1" i="1" dirty="0">
                <a:solidFill>
                  <a:schemeClr val="bg1"/>
                </a:solidFill>
                <a:latin typeface="Arial"/>
              </a:rPr>
              <a:t>state-of-the-art Freeze-Dried </a:t>
            </a:r>
            <a:r>
              <a:rPr lang="en-US" b="1" i="1" dirty="0">
                <a:solidFill>
                  <a:schemeClr val="bg1"/>
                </a:solidFill>
              </a:rPr>
              <a:t>Instant Coffee facility in Vietnam. </a:t>
            </a:r>
            <a:r>
              <a:rPr lang="en-US" dirty="0">
                <a:solidFill>
                  <a:schemeClr val="bg1"/>
                </a:solidFill>
              </a:rPr>
              <a:t>It is our first off-shore project which </a:t>
            </a:r>
            <a:r>
              <a:rPr lang="en-US" dirty="0">
                <a:solidFill>
                  <a:schemeClr val="bg1"/>
                </a:solidFill>
                <a:latin typeface="Arial"/>
              </a:rPr>
              <a:t>began commercial production in 19-20</a:t>
            </a:r>
            <a:endParaRPr lang="en-US" dirty="0">
              <a:solidFill>
                <a:schemeClr val="bg1"/>
              </a:solidFill>
            </a:endParaRPr>
          </a:p>
          <a:p>
            <a:pPr marL="380990" indent="-380990" algn="just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</a:rPr>
              <a:t>The plant successfully reached its peak capacity within 6 months of being set-up</a:t>
            </a:r>
          </a:p>
          <a:p>
            <a:pPr marL="380990" indent="-380990" algn="just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chemeClr val="bg1"/>
                </a:solidFill>
                <a:latin typeface="Arial"/>
              </a:rPr>
              <a:t>The facility has a unique integrated Pilot Plant that supports new blend development and co-creation with the customer</a:t>
            </a:r>
          </a:p>
        </p:txBody>
      </p:sp>
      <p:sp>
        <p:nvSpPr>
          <p:cNvPr id="7" name="AutoShape 2" descr="Image result for nullore starbucks reserve"/>
          <p:cNvSpPr>
            <a:spLocks noChangeAspect="1" noChangeArrowheads="1"/>
          </p:cNvSpPr>
          <p:nvPr/>
        </p:nvSpPr>
        <p:spPr bwMode="auto">
          <a:xfrm>
            <a:off x="0" y="-192617"/>
            <a:ext cx="406400" cy="4064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121920" tIns="60960" rIns="121920" bIns="60960" numCol="1" anchor="t" anchorCtr="0" compatLnSpc="1">
            <a:prstTxWarp prst="textNoShape">
              <a:avLst/>
            </a:prstTxWarp>
          </a:bodyPr>
          <a:lstStyle/>
          <a:p>
            <a:pPr defTabSz="1219170"/>
            <a:endParaRPr lang="en-US" sz="2400">
              <a:solidFill>
                <a:srgbClr val="1468B3"/>
              </a:solidFill>
              <a:latin typeface="Arial"/>
            </a:endParaRPr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560D25BA-EFB0-4295-A778-60CC8B6B468E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alphaModFix amt="80000"/>
          </a:blip>
          <a:srcRect t="8340" b="12769"/>
          <a:stretch/>
        </p:blipFill>
        <p:spPr>
          <a:xfrm>
            <a:off x="1293049" y="672491"/>
            <a:ext cx="8186901" cy="3631305"/>
          </a:xfrm>
          <a:prstGeom prst="rect">
            <a:avLst/>
          </a:prstGeom>
        </p:spPr>
      </p:pic>
      <p:cxnSp>
        <p:nvCxnSpPr>
          <p:cNvPr id="15" name="Straight Connector 14">
            <a:extLst>
              <a:ext uri="{FF2B5EF4-FFF2-40B4-BE49-F238E27FC236}">
                <a16:creationId xmlns:a16="http://schemas.microsoft.com/office/drawing/2014/main" id="{7305744B-B017-48EB-B7EA-CDA14D045C98}"/>
              </a:ext>
            </a:extLst>
          </p:cNvPr>
          <p:cNvCxnSpPr>
            <a:cxnSpLocks/>
          </p:cNvCxnSpPr>
          <p:nvPr/>
        </p:nvCxnSpPr>
        <p:spPr>
          <a:xfrm>
            <a:off x="85170" y="50560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7" name="Group 16">
            <a:extLst>
              <a:ext uri="{FF2B5EF4-FFF2-40B4-BE49-F238E27FC236}">
                <a16:creationId xmlns:a16="http://schemas.microsoft.com/office/drawing/2014/main" id="{9938FB97-6AA5-4570-B8F6-4D6DA5D7BEDA}"/>
              </a:ext>
            </a:extLst>
          </p:cNvPr>
          <p:cNvGrpSpPr/>
          <p:nvPr/>
        </p:nvGrpSpPr>
        <p:grpSpPr>
          <a:xfrm>
            <a:off x="8739772" y="954965"/>
            <a:ext cx="3452228" cy="3097245"/>
            <a:chOff x="6825238" y="2107271"/>
            <a:chExt cx="2882327" cy="2475131"/>
          </a:xfrm>
        </p:grpSpPr>
        <p:grpSp>
          <p:nvGrpSpPr>
            <p:cNvPr id="18" name="Group 17">
              <a:extLst>
                <a:ext uri="{FF2B5EF4-FFF2-40B4-BE49-F238E27FC236}">
                  <a16:creationId xmlns:a16="http://schemas.microsoft.com/office/drawing/2014/main" id="{2A6F48C4-4DA0-47F6-84BB-E2DD4088FC72}"/>
                </a:ext>
              </a:extLst>
            </p:cNvPr>
            <p:cNvGrpSpPr/>
            <p:nvPr/>
          </p:nvGrpSpPr>
          <p:grpSpPr>
            <a:xfrm>
              <a:off x="7630693" y="2752492"/>
              <a:ext cx="1913427" cy="1829910"/>
              <a:chOff x="4641382" y="1214218"/>
              <a:chExt cx="1913427" cy="1829910"/>
            </a:xfrm>
          </p:grpSpPr>
          <p:pic>
            <p:nvPicPr>
              <p:cNvPr id="20" name="Picture 4" descr="In Focus: LEED AP Certification | SolarFeeds Marketplace">
                <a:extLst>
                  <a:ext uri="{FF2B5EF4-FFF2-40B4-BE49-F238E27FC236}">
                    <a16:creationId xmlns:a16="http://schemas.microsoft.com/office/drawing/2014/main" id="{1F50F580-B0A4-4751-A2A8-70A400F14988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4" cstate="hq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4641382" y="1233643"/>
                <a:ext cx="739266" cy="739266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1" name="Picture 10" descr="BRC-Food-Certificated-Col_sq | Hillfarm Oils">
                <a:extLst>
                  <a:ext uri="{FF2B5EF4-FFF2-40B4-BE49-F238E27FC236}">
                    <a16:creationId xmlns:a16="http://schemas.microsoft.com/office/drawing/2014/main" id="{81EA28D9-C1FB-4834-9C5A-8296F93FB49F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 rotWithShape="1">
              <a:blip r:embed="rId5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 l="17465" t="2859" r="19863" b="1520"/>
              <a:stretch/>
            </p:blipFill>
            <p:spPr bwMode="auto">
              <a:xfrm>
                <a:off x="4744285" y="2087396"/>
                <a:ext cx="575718" cy="91740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  <p:pic>
            <p:nvPicPr>
              <p:cNvPr id="22" name="Picture 21">
                <a:extLst>
                  <a:ext uri="{FF2B5EF4-FFF2-40B4-BE49-F238E27FC236}">
                    <a16:creationId xmlns:a16="http://schemas.microsoft.com/office/drawing/2014/main" id="{6C64B316-508E-45F4-B7EF-2EEE69013EF3}"/>
                  </a:ext>
                </a:extLst>
              </p:cNvPr>
              <p:cNvPicPr>
                <a:picLocks noChangeAspect="1"/>
              </p:cNvPicPr>
              <p:nvPr/>
            </p:nvPicPr>
            <p:blipFill rotWithShape="1">
              <a:blip r:embed="rId6"/>
              <a:srcRect l="9886" t="9716" r="12200" b="16132"/>
              <a:stretch/>
            </p:blipFill>
            <p:spPr>
              <a:xfrm>
                <a:off x="5638664" y="1214218"/>
                <a:ext cx="839561" cy="860495"/>
              </a:xfrm>
              <a:prstGeom prst="ellipse">
                <a:avLst/>
              </a:prstGeom>
            </p:spPr>
          </p:pic>
          <p:pic>
            <p:nvPicPr>
              <p:cNvPr id="23" name="Picture 14" descr="ISO 9001 Kosher Certification Consultancy Service, Rs 40000 ...">
                <a:extLst>
                  <a:ext uri="{FF2B5EF4-FFF2-40B4-BE49-F238E27FC236}">
                    <a16:creationId xmlns:a16="http://schemas.microsoft.com/office/drawing/2014/main" id="{B7404FCF-A463-4246-8C38-EFD5452D5DE9}"/>
                  </a:ext>
                </a:extLst>
              </p:cNvPr>
              <p:cNvPicPr>
                <a:picLocks noChangeAspect="1" noChangeArrowheads="1"/>
              </p:cNvPicPr>
              <p:nvPr/>
            </p:nvPicPr>
            <p:blipFill>
              <a:blip r:embed="rId7" cstate="print">
                <a:extLst>
                  <a:ext uri="{28A0092B-C50C-407E-A947-70E740481C1C}">
                    <a14:useLocalDpi xmlns:a14="http://schemas.microsoft.com/office/drawing/2010/main" val="0"/>
                  </a:ext>
                </a:extLst>
              </a:blip>
              <a:srcRect/>
              <a:stretch>
                <a:fillRect/>
              </a:stretch>
            </p:blipFill>
            <p:spPr bwMode="auto">
              <a:xfrm>
                <a:off x="5670789" y="2160108"/>
                <a:ext cx="884020" cy="884020"/>
              </a:xfrm>
              <a:prstGeom prst="rect">
                <a:avLst/>
              </a:prstGeom>
              <a:noFill/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</a:extLst>
            </p:spPr>
          </p:pic>
        </p:grpSp>
        <p:sp>
          <p:nvSpPr>
            <p:cNvPr id="19" name="TextBox 18">
              <a:extLst>
                <a:ext uri="{FF2B5EF4-FFF2-40B4-BE49-F238E27FC236}">
                  <a16:creationId xmlns:a16="http://schemas.microsoft.com/office/drawing/2014/main" id="{B1496DA8-4447-4135-AD55-8C4BFF075FFA}"/>
                </a:ext>
              </a:extLst>
            </p:cNvPr>
            <p:cNvSpPr txBox="1"/>
            <p:nvPr/>
          </p:nvSpPr>
          <p:spPr>
            <a:xfrm>
              <a:off x="6825238" y="2107271"/>
              <a:ext cx="2882327" cy="627240"/>
            </a:xfrm>
            <a:prstGeom prst="rect">
              <a:avLst/>
            </a:prstGeom>
            <a:solidFill>
              <a:schemeClr val="tx2">
                <a:lumMod val="40000"/>
                <a:lumOff val="60000"/>
              </a:schemeClr>
            </a:solidFill>
          </p:spPr>
          <p:txBody>
            <a:bodyPr wrap="square" lIns="0" rIns="0" rtlCol="0" anchor="b">
              <a:spAutoFit/>
            </a:bodyPr>
            <a:lstStyle/>
            <a:p>
              <a:pPr algn="ctr" defTabSz="914240">
                <a:lnSpc>
                  <a:spcPct val="110000"/>
                </a:lnSpc>
                <a:defRPr/>
              </a:pPr>
              <a:r>
                <a:rPr lang="en-US" sz="1400" dirty="0">
                  <a:solidFill>
                    <a:sysClr val="windowText" lastClr="000000"/>
                  </a:solidFill>
                </a:rPr>
                <a:t>The facility certifications are fully aligned with Customer requirements and ensures Food Safety and Quality </a:t>
              </a:r>
            </a:p>
          </p:txBody>
        </p:sp>
      </p:grpSp>
    </p:spTree>
    <p:extLst>
      <p:ext uri="{BB962C8B-B14F-4D97-AF65-F5344CB8AC3E}">
        <p14:creationId xmlns:p14="http://schemas.microsoft.com/office/powerpoint/2010/main" val="324208982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0747077" y="1094957"/>
            <a:ext cx="1678154" cy="176057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endParaRPr lang="en-US" sz="2400">
              <a:solidFill>
                <a:srgbClr val="FFFFFF"/>
              </a:solidFill>
              <a:latin typeface="Arial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IN" sz="2800" dirty="0">
                <a:solidFill>
                  <a:srgbClr val="000000"/>
                </a:solidFill>
              </a:rPr>
              <a:t>Tata Coffee Plantations in South India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9</a:t>
            </a:fld>
            <a:endParaRPr lang="en-IN">
              <a:solidFill>
                <a:srgbClr val="1468B3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10787535" y="1219207"/>
            <a:ext cx="1236959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 defTabSz="1219170"/>
            <a:r>
              <a:rPr lang="en-IN" sz="8000" b="1" dirty="0">
                <a:solidFill>
                  <a:srgbClr val="FFFFFF"/>
                </a:solidFill>
                <a:latin typeface="Arial"/>
              </a:rPr>
              <a:t>3</a:t>
            </a:r>
            <a:endParaRPr lang="en-US" sz="8000" b="1" dirty="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0" y="5565127"/>
            <a:ext cx="12192000" cy="849267"/>
          </a:xfrm>
          <a:prstGeom prst="rect">
            <a:avLst/>
          </a:prstGeom>
          <a:solidFill>
            <a:srgbClr val="FFC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r>
              <a:rPr lang="en-US" sz="2000" b="1" dirty="0">
                <a:solidFill>
                  <a:srgbClr val="1A0405"/>
                </a:solidFill>
                <a:latin typeface="Arial"/>
              </a:rPr>
              <a:t>Our strong customer centricity, relentless efforts in enhancing quality while adopting sustainable practices has been the highlight of our operations</a:t>
            </a:r>
          </a:p>
        </p:txBody>
      </p:sp>
      <p:sp>
        <p:nvSpPr>
          <p:cNvPr id="18" name="Oval 17"/>
          <p:cNvSpPr/>
          <p:nvPr/>
        </p:nvSpPr>
        <p:spPr>
          <a:xfrm>
            <a:off x="5327915" y="1316765"/>
            <a:ext cx="4128459" cy="864096"/>
          </a:xfrm>
          <a:prstGeom prst="ellipse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algn="ctr" defTabSz="1219170"/>
            <a:endParaRPr lang="en-US" sz="2133" dirty="0">
              <a:solidFill>
                <a:srgbClr val="00B050"/>
              </a:solidFill>
              <a:latin typeface="Arial"/>
            </a:endParaRPr>
          </a:p>
        </p:txBody>
      </p:sp>
      <p:sp>
        <p:nvSpPr>
          <p:cNvPr id="17" name="Oval 16"/>
          <p:cNvSpPr/>
          <p:nvPr/>
        </p:nvSpPr>
        <p:spPr>
          <a:xfrm>
            <a:off x="2554840" y="223263"/>
            <a:ext cx="8301761" cy="3147755"/>
          </a:xfrm>
          <a:prstGeom prst="ellipse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More than 50% of our green bean sales were direct to roasters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Efforts to maximize sales of Robusta as premium differentiated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~85-90% of our Washed Arabica is exported as premium green bean to roasters</a:t>
            </a:r>
          </a:p>
        </p:txBody>
      </p:sp>
      <p:sp>
        <p:nvSpPr>
          <p:cNvPr id="23" name="Oval 22">
            <a:extLst>
              <a:ext uri="{FF2B5EF4-FFF2-40B4-BE49-F238E27FC236}">
                <a16:creationId xmlns:a16="http://schemas.microsoft.com/office/drawing/2014/main" id="{8B891DEA-5152-4FC1-88EB-2BA9B8145F91}"/>
              </a:ext>
            </a:extLst>
          </p:cNvPr>
          <p:cNvSpPr/>
          <p:nvPr/>
        </p:nvSpPr>
        <p:spPr>
          <a:xfrm>
            <a:off x="-321731" y="1909306"/>
            <a:ext cx="5649646" cy="3147755"/>
          </a:xfrm>
          <a:prstGeom prst="ellipse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defTabSz="1219170"/>
            <a:endParaRPr lang="en-US" sz="1600" dirty="0">
              <a:solidFill>
                <a:srgbClr val="6CBE46">
                  <a:lumMod val="50000"/>
                </a:srgbClr>
              </a:solidFill>
              <a:latin typeface="Arial"/>
            </a:endParaRPr>
          </a:p>
        </p:txBody>
      </p:sp>
      <p:pic>
        <p:nvPicPr>
          <p:cNvPr id="8" name="Picture 7" descr="A pile of food&#10;&#10;Description automatically generated">
            <a:extLst>
              <a:ext uri="{FF2B5EF4-FFF2-40B4-BE49-F238E27FC236}">
                <a16:creationId xmlns:a16="http://schemas.microsoft.com/office/drawing/2014/main" id="{1876D9A5-BA91-45E9-86B1-FB71947640FB}"/>
              </a:ext>
            </a:extLst>
          </p:cNvPr>
          <p:cNvPicPr>
            <a:picLocks noChangeAspect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607973" y="1041503"/>
            <a:ext cx="2174109" cy="1449406"/>
          </a:xfrm>
          <a:prstGeom prst="ellipse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BFEA713B-1945-4FA9-875E-B91A513BFF84}"/>
              </a:ext>
            </a:extLst>
          </p:cNvPr>
          <p:cNvSpPr txBox="1"/>
          <p:nvPr/>
        </p:nvSpPr>
        <p:spPr>
          <a:xfrm rot="16200000" flipH="1">
            <a:off x="-526101" y="1582434"/>
            <a:ext cx="1828499" cy="400110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1A0405"/>
                </a:solidFill>
              </a:rPr>
              <a:t>Green Beans 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B47601AD-B453-4E59-BD76-695CD2F83B61}"/>
              </a:ext>
            </a:extLst>
          </p:cNvPr>
          <p:cNvSpPr txBox="1"/>
          <p:nvPr/>
        </p:nvSpPr>
        <p:spPr>
          <a:xfrm rot="16200000" flipH="1">
            <a:off x="-710329" y="3983167"/>
            <a:ext cx="2216619" cy="400110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r>
              <a:rPr lang="en-US" sz="2000" b="1" dirty="0">
                <a:solidFill>
                  <a:srgbClr val="1A0405"/>
                </a:solidFill>
              </a:rPr>
              <a:t>Coffee Update </a:t>
            </a:r>
          </a:p>
        </p:txBody>
      </p:sp>
      <p:sp>
        <p:nvSpPr>
          <p:cNvPr id="25" name="Oval 24">
            <a:extLst>
              <a:ext uri="{FF2B5EF4-FFF2-40B4-BE49-F238E27FC236}">
                <a16:creationId xmlns:a16="http://schemas.microsoft.com/office/drawing/2014/main" id="{FAE8B7AA-0144-42F6-8358-C309CB0C7EE1}"/>
              </a:ext>
            </a:extLst>
          </p:cNvPr>
          <p:cNvSpPr/>
          <p:nvPr/>
        </p:nvSpPr>
        <p:spPr>
          <a:xfrm>
            <a:off x="2378294" y="2560267"/>
            <a:ext cx="9608695" cy="3147755"/>
          </a:xfrm>
          <a:prstGeom prst="ellipse">
            <a:avLst/>
          </a:prstGeom>
          <a:noFill/>
          <a:ln>
            <a:noFill/>
          </a:ln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rtlCol="0" anchor="ctr"/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Asset rejuvenation through replanting was one of the focus areas at the estates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Focused efforts/ initiatives were deployed towards driving cost optimization leading to substantial savings 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Leveraging the availability of abundant natural resources and knowledge to pilot diversification projects was another focus area for the year </a:t>
            </a:r>
          </a:p>
        </p:txBody>
      </p:sp>
      <p:pic>
        <p:nvPicPr>
          <p:cNvPr id="26" name="Picture 25" descr="A picture containing doughnut, donut, cup, indoor&#10;&#10;Description automatically generated">
            <a:extLst>
              <a:ext uri="{FF2B5EF4-FFF2-40B4-BE49-F238E27FC236}">
                <a16:creationId xmlns:a16="http://schemas.microsoft.com/office/drawing/2014/main" id="{A9FD3813-1816-4C1A-8184-33D97E8817C3}"/>
              </a:ext>
            </a:extLst>
          </p:cNvPr>
          <p:cNvPicPr>
            <a:picLocks noChangeAspect="1"/>
          </p:cNvPicPr>
          <p:nvPr/>
        </p:nvPicPr>
        <p:blipFill>
          <a:blip r:embed="rId4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710393" y="3360192"/>
            <a:ext cx="2342247" cy="1561497"/>
          </a:xfrm>
          <a:prstGeom prst="ellipse">
            <a:avLst/>
          </a:prstGeom>
        </p:spPr>
      </p:pic>
      <p:cxnSp>
        <p:nvCxnSpPr>
          <p:cNvPr id="27" name="Straight Connector 26">
            <a:extLst>
              <a:ext uri="{FF2B5EF4-FFF2-40B4-BE49-F238E27FC236}">
                <a16:creationId xmlns:a16="http://schemas.microsoft.com/office/drawing/2014/main" id="{0ED71E39-D998-428C-A273-653716552FDC}"/>
              </a:ext>
            </a:extLst>
          </p:cNvPr>
          <p:cNvCxnSpPr>
            <a:cxnSpLocks/>
          </p:cNvCxnSpPr>
          <p:nvPr/>
        </p:nvCxnSpPr>
        <p:spPr>
          <a:xfrm>
            <a:off x="85170" y="50560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53585041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Autofit/>
          </a:bodyPr>
          <a:lstStyle/>
          <a:p>
            <a:r>
              <a:rPr lang="en-US" sz="2800" dirty="0">
                <a:solidFill>
                  <a:srgbClr val="000000"/>
                </a:solidFill>
              </a:rPr>
              <a:t>Other</a:t>
            </a:r>
            <a:r>
              <a:rPr lang="en-US" sz="2800" dirty="0"/>
              <a:t> </a:t>
            </a:r>
            <a:r>
              <a:rPr lang="en-US" sz="2800" dirty="0">
                <a:solidFill>
                  <a:srgbClr val="000000"/>
                </a:solidFill>
              </a:rPr>
              <a:t>business highlights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10</a:t>
            </a:fld>
            <a:endParaRPr lang="en-IN">
              <a:solidFill>
                <a:srgbClr val="1468B3"/>
              </a:solidFill>
            </a:endParaRPr>
          </a:p>
        </p:txBody>
      </p:sp>
      <p:cxnSp>
        <p:nvCxnSpPr>
          <p:cNvPr id="20" name="Straight Connector 19">
            <a:extLst>
              <a:ext uri="{FF2B5EF4-FFF2-40B4-BE49-F238E27FC236}">
                <a16:creationId xmlns:a16="http://schemas.microsoft.com/office/drawing/2014/main" id="{7446FE27-5AC4-42AE-95B4-B37034276F59}"/>
              </a:ext>
            </a:extLst>
          </p:cNvPr>
          <p:cNvCxnSpPr>
            <a:cxnSpLocks/>
          </p:cNvCxnSpPr>
          <p:nvPr/>
        </p:nvCxnSpPr>
        <p:spPr>
          <a:xfrm>
            <a:off x="85170" y="50560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Rectangle 13">
            <a:extLst>
              <a:ext uri="{FF2B5EF4-FFF2-40B4-BE49-F238E27FC236}">
                <a16:creationId xmlns:a16="http://schemas.microsoft.com/office/drawing/2014/main" id="{08707AB4-2AB4-4DEF-8F9F-AA83B20F036A}"/>
              </a:ext>
            </a:extLst>
          </p:cNvPr>
          <p:cNvSpPr/>
          <p:nvPr/>
        </p:nvSpPr>
        <p:spPr>
          <a:xfrm>
            <a:off x="11053407" y="2652268"/>
            <a:ext cx="1678154" cy="1760570"/>
          </a:xfrm>
          <a:prstGeom prst="rect">
            <a:avLst/>
          </a:prstGeom>
          <a:solidFill>
            <a:schemeClr val="accent3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/>
            <a:endParaRPr lang="en-US" sz="2400">
              <a:solidFill>
                <a:srgbClr val="FFFFFF"/>
              </a:solidFill>
              <a:latin typeface="Arial"/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F686BE04-668B-49F0-BDC4-6F86B7901624}"/>
              </a:ext>
            </a:extLst>
          </p:cNvPr>
          <p:cNvSpPr/>
          <p:nvPr/>
        </p:nvSpPr>
        <p:spPr>
          <a:xfrm>
            <a:off x="10779825" y="2722909"/>
            <a:ext cx="1256292" cy="132912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 defTabSz="1219170"/>
            <a:r>
              <a:rPr lang="en-US" sz="8000" b="1" dirty="0">
                <a:solidFill>
                  <a:srgbClr val="FFFFFF"/>
                </a:solidFill>
                <a:latin typeface="Arial"/>
              </a:rPr>
              <a:t>4</a:t>
            </a:r>
          </a:p>
        </p:txBody>
      </p:sp>
      <p:pic>
        <p:nvPicPr>
          <p:cNvPr id="5" name="Picture 4" descr="A close up of a green branch&#10;&#10;Description automatically generated">
            <a:extLst>
              <a:ext uri="{FF2B5EF4-FFF2-40B4-BE49-F238E27FC236}">
                <a16:creationId xmlns:a16="http://schemas.microsoft.com/office/drawing/2014/main" id="{E6486F79-2353-443F-850D-4533D467A4C7}"/>
              </a:ext>
            </a:extLst>
          </p:cNvPr>
          <p:cNvPicPr>
            <a:picLocks noChangeAspect="1"/>
          </p:cNvPicPr>
          <p:nvPr/>
        </p:nvPicPr>
        <p:blipFill>
          <a:blip r:embed="rId3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16200000">
            <a:off x="44304" y="653257"/>
            <a:ext cx="1993645" cy="2082252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2140214" y="1446555"/>
            <a:ext cx="8714954" cy="646331"/>
          </a:xfrm>
          <a:prstGeom prst="rect">
            <a:avLst/>
          </a:prstGeom>
          <a:solidFill>
            <a:schemeClr val="accent3"/>
          </a:solidFill>
        </p:spPr>
        <p:txBody>
          <a:bodyPr wrap="square" rtlCol="0">
            <a:spAutoFit/>
          </a:bodyPr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1A0405"/>
                </a:solidFill>
              </a:rPr>
              <a:t>Implemented long-term plan strategic initiatives in the Tea vertical, to improve efficiencies and costs to reflect improved performance in the coming years</a:t>
            </a:r>
          </a:p>
        </p:txBody>
      </p:sp>
      <p:pic>
        <p:nvPicPr>
          <p:cNvPr id="7" name="Picture 6" descr="A close up of a hand&#10;&#10;Description automatically generated">
            <a:extLst>
              <a:ext uri="{FF2B5EF4-FFF2-40B4-BE49-F238E27FC236}">
                <a16:creationId xmlns:a16="http://schemas.microsoft.com/office/drawing/2014/main" id="{14FD7888-7889-48CC-88C1-A1AACDA39690}"/>
              </a:ext>
            </a:extLst>
          </p:cNvPr>
          <p:cNvPicPr>
            <a:picLocks noChangeAspect="1"/>
          </p:cNvPicPr>
          <p:nvPr/>
        </p:nvPicPr>
        <p:blipFill>
          <a:blip r:embed="rId4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V="1">
            <a:off x="0" y="2752972"/>
            <a:ext cx="2067477" cy="1750016"/>
          </a:xfrm>
          <a:prstGeom prst="rect">
            <a:avLst/>
          </a:prstGeom>
        </p:spPr>
      </p:pic>
      <p:sp>
        <p:nvSpPr>
          <p:cNvPr id="11" name="TextBox 10"/>
          <p:cNvSpPr txBox="1"/>
          <p:nvPr/>
        </p:nvSpPr>
        <p:spPr>
          <a:xfrm>
            <a:off x="2157028" y="3333628"/>
            <a:ext cx="8698140" cy="666977"/>
          </a:xfrm>
          <a:prstGeom prst="rect">
            <a:avLst/>
          </a:prstGeom>
          <a:solidFill>
            <a:srgbClr val="000000"/>
          </a:solidFill>
        </p:spPr>
        <p:txBody>
          <a:bodyPr wrap="square" rtlCol="0">
            <a:spAutoFit/>
          </a:bodyPr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sz="1867" dirty="0">
                <a:solidFill>
                  <a:schemeClr val="bg1"/>
                </a:solidFill>
                <a:latin typeface="Arial"/>
              </a:rPr>
              <a:t>Focus on delivering the finest produce with innovative processes and complete traceability </a:t>
            </a:r>
          </a:p>
        </p:txBody>
      </p:sp>
      <p:sp>
        <p:nvSpPr>
          <p:cNvPr id="21" name="Rectangle 20">
            <a:extLst>
              <a:ext uri="{FF2B5EF4-FFF2-40B4-BE49-F238E27FC236}">
                <a16:creationId xmlns:a16="http://schemas.microsoft.com/office/drawing/2014/main" id="{93FE0C2A-22CB-48EB-BBE3-65AFAA84E2DE}"/>
              </a:ext>
            </a:extLst>
          </p:cNvPr>
          <p:cNvSpPr/>
          <p:nvPr/>
        </p:nvSpPr>
        <p:spPr>
          <a:xfrm>
            <a:off x="-1" y="4587219"/>
            <a:ext cx="2082253" cy="1933040"/>
          </a:xfrm>
          <a:prstGeom prst="rect">
            <a:avLst/>
          </a:prstGeom>
          <a:blipFill>
            <a:blip r:embed="rId5" cstate="print">
              <a:extLst>
                <a:ext uri="{28A0092B-C50C-407E-A947-70E740481C1C}">
                  <a14:useLocalDpi xmlns:a14="http://schemas.microsoft.com/office/drawing/2010/main"/>
                </a:ext>
              </a:extLst>
            </a:blip>
            <a:stretch>
              <a:fillRect/>
            </a:stretch>
          </a:blip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0D07E714-1D42-4EB9-8C62-722CB75FB043}"/>
              </a:ext>
            </a:extLst>
          </p:cNvPr>
          <p:cNvSpPr txBox="1"/>
          <p:nvPr/>
        </p:nvSpPr>
        <p:spPr>
          <a:xfrm>
            <a:off x="0" y="2760997"/>
            <a:ext cx="2067477" cy="379656"/>
          </a:xfrm>
          <a:prstGeom prst="rect">
            <a:avLst/>
          </a:prstGeom>
          <a:solidFill>
            <a:srgbClr val="000000"/>
          </a:solidFill>
        </p:spPr>
        <p:txBody>
          <a:bodyPr wrap="square" rtlCol="0">
            <a:spAutoFit/>
          </a:bodyPr>
          <a:lstStyle/>
          <a:p>
            <a:pPr defTabSz="1219170"/>
            <a:r>
              <a:rPr lang="en-US" sz="1867" b="1" dirty="0">
                <a:solidFill>
                  <a:srgbClr val="FFFFFF"/>
                </a:solidFill>
                <a:latin typeface="Arial"/>
              </a:rPr>
              <a:t>Pepper</a:t>
            </a:r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A001CB45-CCC7-4578-8443-80F24E0FC9FD}"/>
              </a:ext>
            </a:extLst>
          </p:cNvPr>
          <p:cNvSpPr txBox="1"/>
          <p:nvPr/>
        </p:nvSpPr>
        <p:spPr>
          <a:xfrm>
            <a:off x="-1" y="681652"/>
            <a:ext cx="2082253" cy="379656"/>
          </a:xfrm>
          <a:prstGeom prst="rect">
            <a:avLst/>
          </a:prstGeom>
          <a:solidFill>
            <a:schemeClr val="accent3"/>
          </a:solidFill>
        </p:spPr>
        <p:txBody>
          <a:bodyPr wrap="square" rtlCol="0">
            <a:spAutoFit/>
          </a:bodyPr>
          <a:lstStyle/>
          <a:p>
            <a:pPr defTabSz="1219170"/>
            <a:r>
              <a:rPr lang="en-US" sz="1867" b="1" dirty="0">
                <a:solidFill>
                  <a:srgbClr val="000000"/>
                </a:solidFill>
                <a:latin typeface="Arial"/>
              </a:rPr>
              <a:t>Anamallais Tea</a:t>
            </a:r>
          </a:p>
        </p:txBody>
      </p:sp>
      <p:sp>
        <p:nvSpPr>
          <p:cNvPr id="24" name="TextBox 23">
            <a:extLst>
              <a:ext uri="{FF2B5EF4-FFF2-40B4-BE49-F238E27FC236}">
                <a16:creationId xmlns:a16="http://schemas.microsoft.com/office/drawing/2014/main" id="{93F03154-3698-4DE9-885C-E6AB76F928FA}"/>
              </a:ext>
            </a:extLst>
          </p:cNvPr>
          <p:cNvSpPr txBox="1"/>
          <p:nvPr/>
        </p:nvSpPr>
        <p:spPr>
          <a:xfrm>
            <a:off x="8931" y="4590319"/>
            <a:ext cx="2082253" cy="646331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pPr defTabSz="1219170"/>
            <a:r>
              <a:rPr lang="en-US" b="1" dirty="0">
                <a:solidFill>
                  <a:schemeClr val="bg1"/>
                </a:solidFill>
                <a:latin typeface="Arial"/>
              </a:rPr>
              <a:t>Starbucks Roastery</a:t>
            </a:r>
          </a:p>
        </p:txBody>
      </p:sp>
      <p:sp>
        <p:nvSpPr>
          <p:cNvPr id="19" name="TextBox 18"/>
          <p:cNvSpPr txBox="1"/>
          <p:nvPr/>
        </p:nvSpPr>
        <p:spPr>
          <a:xfrm>
            <a:off x="2158583" y="5236650"/>
            <a:ext cx="8696585" cy="666977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pPr marL="146047" indent="-146047" defTabSz="1219170">
              <a:buFont typeface="Arial" panose="020B0604020202020204" pitchFamily="34" charset="0"/>
              <a:buChar char="•"/>
            </a:pPr>
            <a:r>
              <a:rPr lang="en-US" sz="1867" dirty="0">
                <a:solidFill>
                  <a:schemeClr val="bg1"/>
                </a:solidFill>
                <a:latin typeface="Arial"/>
              </a:rPr>
              <a:t>Invested in a state-of-the-art roaster as part of our expansion program for Starbucks to augment capacity</a:t>
            </a:r>
          </a:p>
        </p:txBody>
      </p:sp>
    </p:spTree>
    <p:extLst>
      <p:ext uri="{BB962C8B-B14F-4D97-AF65-F5344CB8AC3E}">
        <p14:creationId xmlns:p14="http://schemas.microsoft.com/office/powerpoint/2010/main" val="413726304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D55ADDA-AB76-41D1-87A2-91E86C8D775B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fld id="{FE1DD42B-FC77-419F-90B3-B1229A07D36C}" type="slidenum">
              <a:rPr lang="en-IN" smtClean="0"/>
              <a:pPr/>
              <a:t>11</a:t>
            </a:fld>
            <a:endParaRPr lang="en-IN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4CBE00B7-18DF-4116-A7C2-EF7468B2F122}"/>
              </a:ext>
            </a:extLst>
          </p:cNvPr>
          <p:cNvSpPr/>
          <p:nvPr/>
        </p:nvSpPr>
        <p:spPr>
          <a:xfrm>
            <a:off x="85170" y="50701"/>
            <a:ext cx="9755559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700" b="1" dirty="0">
                <a:solidFill>
                  <a:srgbClr val="000000"/>
                </a:solidFill>
                <a:latin typeface="Arial" pitchFamily="34" charset="0"/>
                <a:ea typeface="+mj-ea"/>
                <a:cs typeface="Arial" pitchFamily="34" charset="0"/>
              </a:rPr>
              <a:t>Our commitment to ensure Innovation in Tata Coffee </a:t>
            </a: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8A592DD4-3435-4DBD-AF52-55F021A7E5A8}"/>
              </a:ext>
            </a:extLst>
          </p:cNvPr>
          <p:cNvCxnSpPr>
            <a:cxnSpLocks/>
          </p:cNvCxnSpPr>
          <p:nvPr/>
        </p:nvCxnSpPr>
        <p:spPr>
          <a:xfrm>
            <a:off x="85170" y="55057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20" name="Group 19">
            <a:extLst>
              <a:ext uri="{FF2B5EF4-FFF2-40B4-BE49-F238E27FC236}">
                <a16:creationId xmlns:a16="http://schemas.microsoft.com/office/drawing/2014/main" id="{EA6FE1A2-183E-41EE-B4EF-3344FFE96ECB}"/>
              </a:ext>
            </a:extLst>
          </p:cNvPr>
          <p:cNvGrpSpPr/>
          <p:nvPr/>
        </p:nvGrpSpPr>
        <p:grpSpPr>
          <a:xfrm>
            <a:off x="2974139" y="701934"/>
            <a:ext cx="9217861" cy="6145242"/>
            <a:chOff x="1354547" y="598140"/>
            <a:chExt cx="9217861" cy="6145242"/>
          </a:xfrm>
        </p:grpSpPr>
        <p:pic>
          <p:nvPicPr>
            <p:cNvPr id="18" name="Picture 17" descr="A picture containing indoor, table, sitting, plate&#10;&#10;Description automatically generated">
              <a:extLst>
                <a:ext uri="{FF2B5EF4-FFF2-40B4-BE49-F238E27FC236}">
                  <a16:creationId xmlns:a16="http://schemas.microsoft.com/office/drawing/2014/main" id="{7C5C8B02-D644-42A9-95F6-28F4086C8ECF}"/>
                </a:ext>
              </a:extLst>
            </p:cNvPr>
            <p:cNvPicPr>
              <a:picLocks noChangeAspect="1"/>
            </p:cNvPicPr>
            <p:nvPr/>
          </p:nvPicPr>
          <p:blipFill>
            <a:blip r:embed="rId2" cstate="hq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354547" y="598140"/>
              <a:ext cx="9217861" cy="6145242"/>
            </a:xfrm>
            <a:prstGeom prst="rect">
              <a:avLst/>
            </a:prstGeom>
          </p:spPr>
        </p:pic>
        <p:pic>
          <p:nvPicPr>
            <p:cNvPr id="19" name="Graphic 18" descr="Lightbulb and gear">
              <a:extLst>
                <a:ext uri="{FF2B5EF4-FFF2-40B4-BE49-F238E27FC236}">
                  <a16:creationId xmlns:a16="http://schemas.microsoft.com/office/drawing/2014/main" id="{C5FEFFBA-9278-44DA-A53B-FC0D8146DB9E}"/>
                </a:ext>
              </a:extLst>
            </p:cNvPr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  <a:ext uri="{96DAC541-7B7A-43D3-8B79-37D633B846F1}">
                  <asvg:svgBlip xmlns:asvg="http://schemas.microsoft.com/office/drawing/2016/SVG/main" xmlns="" r:embed="rId4"/>
                </a:ext>
              </a:extLst>
            </a:blip>
            <a:stretch>
              <a:fillRect/>
            </a:stretch>
          </p:blipFill>
          <p:spPr>
            <a:xfrm rot="20224660">
              <a:off x="3354868" y="3327677"/>
              <a:ext cx="1374738" cy="1374738"/>
            </a:xfrm>
            <a:prstGeom prst="rect">
              <a:avLst/>
            </a:prstGeom>
          </p:spPr>
        </p:pic>
      </p:grpSp>
      <p:sp>
        <p:nvSpPr>
          <p:cNvPr id="21" name="Rectangle 20">
            <a:extLst>
              <a:ext uri="{FF2B5EF4-FFF2-40B4-BE49-F238E27FC236}">
                <a16:creationId xmlns:a16="http://schemas.microsoft.com/office/drawing/2014/main" id="{30404A3B-9C05-450F-A9E4-97A2253F0611}"/>
              </a:ext>
            </a:extLst>
          </p:cNvPr>
          <p:cNvSpPr/>
          <p:nvPr/>
        </p:nvSpPr>
        <p:spPr>
          <a:xfrm>
            <a:off x="2974139" y="705458"/>
            <a:ext cx="9217861" cy="6138193"/>
          </a:xfrm>
          <a:prstGeom prst="rect">
            <a:avLst/>
          </a:prstGeom>
          <a:solidFill>
            <a:schemeClr val="bg1">
              <a:lumMod val="75000"/>
              <a:alpha val="62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AE59535C-A049-4ECF-933F-32399F0E3BE4}"/>
              </a:ext>
            </a:extLst>
          </p:cNvPr>
          <p:cNvSpPr txBox="1"/>
          <p:nvPr/>
        </p:nvSpPr>
        <p:spPr>
          <a:xfrm>
            <a:off x="0" y="986901"/>
            <a:ext cx="3038661" cy="933654"/>
          </a:xfrm>
          <a:prstGeom prst="rect">
            <a:avLst/>
          </a:prstGeom>
          <a:solidFill>
            <a:srgbClr val="1A0405"/>
          </a:solidFill>
        </p:spPr>
        <p:txBody>
          <a:bodyPr wrap="square" rtlCol="0">
            <a:spAutoFit/>
          </a:bodyPr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endParaRPr lang="en-US" dirty="0">
              <a:solidFill>
                <a:schemeClr val="bg1"/>
              </a:solidFill>
            </a:endParaRPr>
          </a:p>
          <a:p>
            <a:pPr defTabSz="1219170"/>
            <a:r>
              <a:rPr lang="en-US" dirty="0">
                <a:solidFill>
                  <a:schemeClr val="bg1"/>
                </a:solidFill>
              </a:rPr>
              <a:t>New Product Development 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endParaRPr lang="en-US" sz="1867" dirty="0">
              <a:solidFill>
                <a:schemeClr val="bg1"/>
              </a:solidFill>
              <a:latin typeface="Arial"/>
            </a:endParaRPr>
          </a:p>
        </p:txBody>
      </p:sp>
      <p:sp>
        <p:nvSpPr>
          <p:cNvPr id="25" name="TextBox 24">
            <a:extLst>
              <a:ext uri="{FF2B5EF4-FFF2-40B4-BE49-F238E27FC236}">
                <a16:creationId xmlns:a16="http://schemas.microsoft.com/office/drawing/2014/main" id="{C3DC7BB4-23C4-4255-8427-19C2DCC248E6}"/>
              </a:ext>
            </a:extLst>
          </p:cNvPr>
          <p:cNvSpPr txBox="1"/>
          <p:nvPr/>
        </p:nvSpPr>
        <p:spPr>
          <a:xfrm>
            <a:off x="3856715" y="980252"/>
            <a:ext cx="7216775" cy="2031325"/>
          </a:xfrm>
          <a:prstGeom prst="rect">
            <a:avLst/>
          </a:prstGeom>
          <a:solidFill>
            <a:schemeClr val="bg1">
              <a:alpha val="92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80808"/>
                </a:solidFill>
                <a:cs typeface="Calibri" panose="020F0502020204030204" pitchFamily="34" charset="0"/>
              </a:rPr>
              <a:t>Our NPD team excelled in delivering industry beating performance in creation of newer blends based on customer needs across geographies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endParaRPr lang="en-US" dirty="0">
              <a:solidFill>
                <a:srgbClr val="080808"/>
              </a:solidFill>
              <a:cs typeface="Calibri" panose="020F0502020204030204" pitchFamily="34" charset="0"/>
            </a:endParaRP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80808"/>
                </a:solidFill>
                <a:cs typeface="Calibri" panose="020F0502020204030204" pitchFamily="34" charset="0"/>
              </a:rPr>
              <a:t>Healthy contribution by new products/blends to the total sales of Instant Coffee in the last 2 years. It continues to be a focus area under the umbrella of ‘Innovation and Differentiation’ </a:t>
            </a:r>
          </a:p>
        </p:txBody>
      </p:sp>
      <p:sp>
        <p:nvSpPr>
          <p:cNvPr id="26" name="TextBox 25">
            <a:extLst>
              <a:ext uri="{FF2B5EF4-FFF2-40B4-BE49-F238E27FC236}">
                <a16:creationId xmlns:a16="http://schemas.microsoft.com/office/drawing/2014/main" id="{E6A1BF96-0301-41A9-AFD7-D79871870F53}"/>
              </a:ext>
            </a:extLst>
          </p:cNvPr>
          <p:cNvSpPr txBox="1"/>
          <p:nvPr/>
        </p:nvSpPr>
        <p:spPr>
          <a:xfrm>
            <a:off x="-32261" y="4755432"/>
            <a:ext cx="3038661" cy="954300"/>
          </a:xfrm>
          <a:prstGeom prst="rect">
            <a:avLst/>
          </a:prstGeom>
          <a:solidFill>
            <a:schemeClr val="accent3"/>
          </a:solidFill>
        </p:spPr>
        <p:txBody>
          <a:bodyPr wrap="square" rtlCol="0">
            <a:spAutoFit/>
          </a:bodyPr>
          <a:lstStyle>
            <a:defPPr>
              <a:defRPr lang="en-US"/>
            </a:defPPr>
            <a:lvl1pPr defTabSz="1219170">
              <a:defRPr sz="1867" b="1">
                <a:solidFill>
                  <a:srgbClr val="000000"/>
                </a:solidFill>
                <a:latin typeface="Arial"/>
              </a:defRPr>
            </a:lvl1pPr>
          </a:lstStyle>
          <a:p>
            <a:endParaRPr lang="en-US" dirty="0"/>
          </a:p>
          <a:p>
            <a:r>
              <a:rPr lang="en-US" dirty="0"/>
              <a:t>Farmland Innovation </a:t>
            </a:r>
          </a:p>
          <a:p>
            <a:endParaRPr lang="en-US" dirty="0"/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C14B91DF-718C-46F5-9CFD-1DA993B8E898}"/>
              </a:ext>
            </a:extLst>
          </p:cNvPr>
          <p:cNvSpPr txBox="1"/>
          <p:nvPr/>
        </p:nvSpPr>
        <p:spPr>
          <a:xfrm>
            <a:off x="3856715" y="3925553"/>
            <a:ext cx="7216775" cy="2031325"/>
          </a:xfrm>
          <a:prstGeom prst="rect">
            <a:avLst/>
          </a:prstGeom>
          <a:solidFill>
            <a:schemeClr val="bg1">
              <a:alpha val="92000"/>
            </a:schemeClr>
          </a:solidFill>
          <a:ln>
            <a:noFill/>
          </a:ln>
        </p:spPr>
        <p:txBody>
          <a:bodyPr wrap="square" rtlCol="0">
            <a:spAutoFit/>
          </a:bodyPr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80808"/>
                </a:solidFill>
                <a:cs typeface="Calibri" panose="020F0502020204030204" pitchFamily="34" charset="0"/>
              </a:rPr>
              <a:t>Shaping a Digital Future in Tata Coffee especially on farmland innovation by using technology to evaluate : </a:t>
            </a:r>
          </a:p>
          <a:p>
            <a:pPr marL="742950" lvl="1" indent="-285750" defTabSz="121917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rgbClr val="080808"/>
                </a:solidFill>
                <a:cs typeface="Calibri" panose="020F0502020204030204" pitchFamily="34" charset="0"/>
              </a:rPr>
              <a:t>P</a:t>
            </a:r>
            <a:r>
              <a:rPr lang="en-US" dirty="0">
                <a:solidFill>
                  <a:srgbClr val="000000"/>
                </a:solidFill>
                <a:cs typeface="Calibri" panose="020F0502020204030204" pitchFamily="34" charset="0"/>
              </a:rPr>
              <a:t>lant census, identify elite plants for clonal propagation</a:t>
            </a:r>
          </a:p>
          <a:p>
            <a:pPr marL="742950" lvl="1" indent="-285750" defTabSz="121917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rgbClr val="000000"/>
                </a:solidFill>
                <a:cs typeface="Calibri" panose="020F0502020204030204" pitchFamily="34" charset="0"/>
              </a:rPr>
              <a:t>Profit enhancement initiatives @ the block level </a:t>
            </a:r>
          </a:p>
          <a:p>
            <a:pPr marL="742950" lvl="1" indent="-285750" defTabSz="121917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rgbClr val="000000"/>
                </a:solidFill>
                <a:cs typeface="Calibri" panose="020F0502020204030204" pitchFamily="34" charset="0"/>
              </a:rPr>
              <a:t>Pest control management </a:t>
            </a:r>
          </a:p>
          <a:p>
            <a:pPr marL="742950" lvl="1" indent="-285750" defTabSz="1219170">
              <a:buFont typeface="Wingdings" panose="05000000000000000000" pitchFamily="2" charset="2"/>
              <a:buChar char="Ø"/>
            </a:pPr>
            <a:r>
              <a:rPr lang="en-US" dirty="0">
                <a:solidFill>
                  <a:srgbClr val="000000"/>
                </a:solidFill>
                <a:cs typeface="Calibri" panose="020F0502020204030204" pitchFamily="34" charset="0"/>
              </a:rPr>
              <a:t>Real time weather dashboard, </a:t>
            </a:r>
          </a:p>
          <a:p>
            <a:pPr lvl="1" defTabSz="1219170"/>
            <a:r>
              <a:rPr lang="en-US" dirty="0">
                <a:solidFill>
                  <a:srgbClr val="000000"/>
                </a:solidFill>
                <a:cs typeface="Calibri" panose="020F0502020204030204" pitchFamily="34" charset="0"/>
              </a:rPr>
              <a:t>hold significant potential in enhancing quality and operations</a:t>
            </a:r>
          </a:p>
        </p:txBody>
      </p:sp>
      <p:grpSp>
        <p:nvGrpSpPr>
          <p:cNvPr id="22" name="Group 21">
            <a:extLst>
              <a:ext uri="{FF2B5EF4-FFF2-40B4-BE49-F238E27FC236}">
                <a16:creationId xmlns:a16="http://schemas.microsoft.com/office/drawing/2014/main" id="{F3F6929F-6F6A-42C9-B693-35886EAF2CBC}"/>
              </a:ext>
            </a:extLst>
          </p:cNvPr>
          <p:cNvGrpSpPr/>
          <p:nvPr/>
        </p:nvGrpSpPr>
        <p:grpSpPr>
          <a:xfrm>
            <a:off x="-654137" y="2356511"/>
            <a:ext cx="1678154" cy="1760570"/>
            <a:chOff x="-654137" y="2356511"/>
            <a:chExt cx="1678154" cy="1760570"/>
          </a:xfrm>
        </p:grpSpPr>
        <p:sp>
          <p:nvSpPr>
            <p:cNvPr id="28" name="Rectangle 27">
              <a:extLst>
                <a:ext uri="{FF2B5EF4-FFF2-40B4-BE49-F238E27FC236}">
                  <a16:creationId xmlns:a16="http://schemas.microsoft.com/office/drawing/2014/main" id="{680C5AB9-6240-48E6-9D83-85EE50794EAD}"/>
                </a:ext>
              </a:extLst>
            </p:cNvPr>
            <p:cNvSpPr/>
            <p:nvPr/>
          </p:nvSpPr>
          <p:spPr>
            <a:xfrm>
              <a:off x="-654137" y="2356511"/>
              <a:ext cx="1678154" cy="1760570"/>
            </a:xfrm>
            <a:prstGeom prst="rect">
              <a:avLst/>
            </a:prstGeom>
            <a:solidFill>
              <a:schemeClr val="accent6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219170"/>
              <a:endParaRPr lang="en-US" sz="240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29" name="Rectangle 28">
              <a:extLst>
                <a:ext uri="{FF2B5EF4-FFF2-40B4-BE49-F238E27FC236}">
                  <a16:creationId xmlns:a16="http://schemas.microsoft.com/office/drawing/2014/main" id="{5CE7AD10-AA79-4ADF-AC62-9CE3995D5F83}"/>
                </a:ext>
              </a:extLst>
            </p:cNvPr>
            <p:cNvSpPr/>
            <p:nvPr/>
          </p:nvSpPr>
          <p:spPr>
            <a:xfrm>
              <a:off x="-377978" y="2395090"/>
              <a:ext cx="1256292" cy="1329121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algn="r" defTabSz="1219170"/>
              <a:r>
                <a:rPr lang="en-US" sz="8000" b="1" dirty="0">
                  <a:solidFill>
                    <a:srgbClr val="FFFFFF"/>
                  </a:solidFill>
                  <a:latin typeface="Arial"/>
                </a:rPr>
                <a:t>5</a:t>
              </a:r>
            </a:p>
          </p:txBody>
        </p:sp>
      </p:grpSp>
      <p:sp>
        <p:nvSpPr>
          <p:cNvPr id="16" name="Slide Number Placeholder 3">
            <a:extLst>
              <a:ext uri="{FF2B5EF4-FFF2-40B4-BE49-F238E27FC236}">
                <a16:creationId xmlns:a16="http://schemas.microsoft.com/office/drawing/2014/main" id="{C60C93C2-B94C-4758-883B-91B7A165A84C}"/>
              </a:ext>
            </a:extLst>
          </p:cNvPr>
          <p:cNvSpPr txBox="1">
            <a:spLocks/>
          </p:cNvSpPr>
          <p:nvPr/>
        </p:nvSpPr>
        <p:spPr>
          <a:xfrm>
            <a:off x="11532206" y="6478526"/>
            <a:ext cx="527381" cy="365125"/>
          </a:xfrm>
          <a:prstGeom prst="rect">
            <a:avLst/>
          </a:prstGeom>
          <a:noFill/>
        </p:spPr>
        <p:txBody>
          <a:bodyPr vert="horz" lIns="91440" tIns="45720" rIns="91440" bIns="45720" rtlCol="0" anchor="ctr"/>
          <a:lstStyle>
            <a:defPPr>
              <a:defRPr lang="en-US"/>
            </a:defPPr>
            <a:lvl1pPr marL="0" algn="r" defTabSz="914400" rtl="0" eaLnBrk="1" latinLnBrk="0" hangingPunct="1">
              <a:defRPr sz="1600" b="0" i="1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1219170"/>
            <a:fld id="{FE1DD42B-FC77-419F-90B3-B1229A07D36C}" type="slidenum">
              <a:rPr lang="en-IN" smtClean="0">
                <a:solidFill>
                  <a:schemeClr val="bg1"/>
                </a:solidFill>
              </a:rPr>
              <a:pPr defTabSz="1219170"/>
              <a:t>11</a:t>
            </a:fld>
            <a:endParaRPr lang="en-IN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24184611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>
            <a:alpha val="52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A picture containing photo, sitting, food, table&#10;&#10;Description automatically generated">
            <a:extLst>
              <a:ext uri="{FF2B5EF4-FFF2-40B4-BE49-F238E27FC236}">
                <a16:creationId xmlns:a16="http://schemas.microsoft.com/office/drawing/2014/main" id="{2903732C-217E-432A-834E-BEC5B6FD2032}"/>
              </a:ext>
            </a:extLst>
          </p:cNvPr>
          <p:cNvPicPr>
            <a:picLocks noChangeAspect="1"/>
          </p:cNvPicPr>
          <p:nvPr/>
        </p:nvPicPr>
        <p:blipFill>
          <a:blip r:embed="rId2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598618"/>
            <a:ext cx="10238282" cy="5784976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0DB37ABF-1879-400A-8CA9-0C09156CBD90}"/>
              </a:ext>
            </a:extLst>
          </p:cNvPr>
          <p:cNvSpPr txBox="1"/>
          <p:nvPr/>
        </p:nvSpPr>
        <p:spPr>
          <a:xfrm>
            <a:off x="0" y="28797"/>
            <a:ext cx="9374682" cy="4770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defTabSz="1219170"/>
            <a:r>
              <a:rPr lang="en-US" sz="2500" b="1" i="1" dirty="0">
                <a:solidFill>
                  <a:prstClr val="black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Encouraging consumer response received for ‘The Sonnets’</a:t>
            </a:r>
          </a:p>
        </p:txBody>
      </p:sp>
      <p:grpSp>
        <p:nvGrpSpPr>
          <p:cNvPr id="4" name="Group 3">
            <a:extLst>
              <a:ext uri="{FF2B5EF4-FFF2-40B4-BE49-F238E27FC236}">
                <a16:creationId xmlns:a16="http://schemas.microsoft.com/office/drawing/2014/main" id="{51F38F25-A5A7-4ECF-85F4-9F7E8E42DC52}"/>
              </a:ext>
            </a:extLst>
          </p:cNvPr>
          <p:cNvGrpSpPr/>
          <p:nvPr/>
        </p:nvGrpSpPr>
        <p:grpSpPr>
          <a:xfrm>
            <a:off x="10513846" y="2386492"/>
            <a:ext cx="1678154" cy="1760570"/>
            <a:chOff x="-654137" y="2356511"/>
            <a:chExt cx="1678154" cy="1760570"/>
          </a:xfrm>
          <a:solidFill>
            <a:srgbClr val="FFC000"/>
          </a:solidFill>
        </p:grpSpPr>
        <p:sp>
          <p:nvSpPr>
            <p:cNvPr id="5" name="Rectangle 4">
              <a:extLst>
                <a:ext uri="{FF2B5EF4-FFF2-40B4-BE49-F238E27FC236}">
                  <a16:creationId xmlns:a16="http://schemas.microsoft.com/office/drawing/2014/main" id="{2915CC80-34DE-47C2-ABED-6AD8F01DA5BF}"/>
                </a:ext>
              </a:extLst>
            </p:cNvPr>
            <p:cNvSpPr/>
            <p:nvPr/>
          </p:nvSpPr>
          <p:spPr>
            <a:xfrm>
              <a:off x="-654137" y="2356511"/>
              <a:ext cx="1678154" cy="1760570"/>
            </a:xfrm>
            <a:prstGeom prst="rect">
              <a:avLst/>
            </a:prstGeom>
            <a:grpFill/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 defTabSz="1219170"/>
              <a:endParaRPr lang="en-US" sz="2400">
                <a:solidFill>
                  <a:srgbClr val="FFFFFF"/>
                </a:solidFill>
                <a:latin typeface="Arial"/>
              </a:endParaRPr>
            </a:p>
          </p:txBody>
        </p:sp>
        <p:sp>
          <p:nvSpPr>
            <p:cNvPr id="6" name="Rectangle 5">
              <a:extLst>
                <a:ext uri="{FF2B5EF4-FFF2-40B4-BE49-F238E27FC236}">
                  <a16:creationId xmlns:a16="http://schemas.microsoft.com/office/drawing/2014/main" id="{6D9634C4-DE64-4741-921B-FBA623E718FA}"/>
                </a:ext>
              </a:extLst>
            </p:cNvPr>
            <p:cNvSpPr/>
            <p:nvPr/>
          </p:nvSpPr>
          <p:spPr>
            <a:xfrm>
              <a:off x="-377978" y="2395090"/>
              <a:ext cx="1256292" cy="1329121"/>
            </a:xfrm>
            <a:prstGeom prst="rect">
              <a:avLst/>
            </a:prstGeom>
            <a:grpFill/>
          </p:spPr>
          <p:txBody>
            <a:bodyPr wrap="square">
              <a:spAutoFit/>
            </a:bodyPr>
            <a:lstStyle/>
            <a:p>
              <a:pPr algn="r" defTabSz="1219170"/>
              <a:r>
                <a:rPr lang="en-US" sz="8000" b="1" dirty="0">
                  <a:solidFill>
                    <a:srgbClr val="FFFFFF"/>
                  </a:solidFill>
                  <a:latin typeface="Arial"/>
                </a:rPr>
                <a:t>6</a:t>
              </a:r>
            </a:p>
          </p:txBody>
        </p:sp>
      </p:grpSp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09CF6F34-A70C-427E-BE43-DE87FDE0ACB8}"/>
              </a:ext>
            </a:extLst>
          </p:cNvPr>
          <p:cNvCxnSpPr>
            <a:cxnSpLocks/>
          </p:cNvCxnSpPr>
          <p:nvPr/>
        </p:nvCxnSpPr>
        <p:spPr>
          <a:xfrm>
            <a:off x="0" y="475472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Rectangle 7">
            <a:extLst>
              <a:ext uri="{FF2B5EF4-FFF2-40B4-BE49-F238E27FC236}">
                <a16:creationId xmlns:a16="http://schemas.microsoft.com/office/drawing/2014/main" id="{A3B6615A-8BAD-43CC-B63A-459178A971E7}"/>
              </a:ext>
            </a:extLst>
          </p:cNvPr>
          <p:cNvSpPr/>
          <p:nvPr/>
        </p:nvSpPr>
        <p:spPr>
          <a:xfrm>
            <a:off x="0" y="6334780"/>
            <a:ext cx="12192000" cy="523220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682ED3BE-76BF-4E2F-A317-3F6B9E8BAE23}"/>
              </a:ext>
            </a:extLst>
          </p:cNvPr>
          <p:cNvSpPr/>
          <p:nvPr/>
        </p:nvSpPr>
        <p:spPr>
          <a:xfrm>
            <a:off x="198573" y="6410449"/>
            <a:ext cx="11847724" cy="43088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200" i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  <a:hlinkClick r:id="rId3">
                  <a:extLst>
                    <a:ext uri="{A12FA001-AC4F-418D-AE19-62706E023703}">
                      <ahyp:hlinkClr xmlns:ahyp="http://schemas.microsoft.com/office/drawing/2018/hyperlinkcolor" xmlns="" val="tx"/>
                    </a:ext>
                  </a:extLst>
                </a:hlinkClick>
              </a:rPr>
              <a:t>Visit us at https://www.coffeesonnets.com/</a:t>
            </a:r>
            <a:r>
              <a:rPr lang="en-US" sz="2200" i="1" dirty="0">
                <a:solidFill>
                  <a:schemeClr val="bg1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 to get a never-before experience of coffee  </a:t>
            </a:r>
          </a:p>
        </p:txBody>
      </p:sp>
      <p:pic>
        <p:nvPicPr>
          <p:cNvPr id="10" name="Picture 2" descr="https://upload.wikimedia.org/wikipedia/en/thumb/8/8e/Tata_logo.svg/1116px-Tata_logo.svg.png">
            <a:extLst>
              <a:ext uri="{FF2B5EF4-FFF2-40B4-BE49-F238E27FC236}">
                <a16:creationId xmlns:a16="http://schemas.microsoft.com/office/drawing/2014/main" id="{314BE2A7-477B-4FFD-B8B5-F785AB679225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11472598" y="68627"/>
            <a:ext cx="627820" cy="576064"/>
          </a:xfrm>
          <a:prstGeom prst="rect">
            <a:avLst/>
          </a:prstGeom>
          <a:noFill/>
        </p:spPr>
      </p:pic>
      <p:sp>
        <p:nvSpPr>
          <p:cNvPr id="14" name="Slide Number Placeholder 3">
            <a:extLst>
              <a:ext uri="{FF2B5EF4-FFF2-40B4-BE49-F238E27FC236}">
                <a16:creationId xmlns:a16="http://schemas.microsoft.com/office/drawing/2014/main" id="{9E20C632-3DEA-4446-B146-2587F8EF18A1}"/>
              </a:ext>
            </a:extLst>
          </p:cNvPr>
          <p:cNvSpPr txBox="1">
            <a:spLocks/>
          </p:cNvSpPr>
          <p:nvPr/>
        </p:nvSpPr>
        <p:spPr>
          <a:xfrm>
            <a:off x="11724579" y="6400339"/>
            <a:ext cx="527381" cy="365125"/>
          </a:xfrm>
          <a:prstGeom prst="rect">
            <a:avLst/>
          </a:prstGeom>
        </p:spPr>
        <p:txBody>
          <a:bodyPr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defTabSz="1219170"/>
            <a:fld id="{FE1DD42B-FC77-419F-90B3-B1229A07D36C}" type="slidenum">
              <a:rPr lang="en-IN" smtClean="0">
                <a:solidFill>
                  <a:schemeClr val="bg1"/>
                </a:solidFill>
              </a:rPr>
              <a:pPr defTabSz="1219170"/>
              <a:t>12</a:t>
            </a:fld>
            <a:endParaRPr lang="en-IN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4153777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-5426" y="121917"/>
            <a:ext cx="11782269" cy="490067"/>
          </a:xfrm>
        </p:spPr>
        <p:txBody>
          <a:bodyPr>
            <a:normAutofit fontScale="90000"/>
          </a:bodyPr>
          <a:lstStyle/>
          <a:p>
            <a:r>
              <a:rPr lang="en-US" sz="2400" dirty="0">
                <a:solidFill>
                  <a:srgbClr val="000000"/>
                </a:solidFill>
              </a:rPr>
              <a:t>Eight ‘O’ Clock - #5 Roast and Ground Coffee brand in US | 160 years of Innovation</a:t>
            </a:r>
            <a:br>
              <a:rPr lang="en-US" sz="2400" dirty="0">
                <a:solidFill>
                  <a:srgbClr val="000000"/>
                </a:solidFill>
              </a:rPr>
            </a:br>
            <a:endParaRPr lang="en-US" sz="2400" dirty="0">
              <a:solidFill>
                <a:srgbClr val="0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13</a:t>
            </a:fld>
            <a:endParaRPr lang="en-IN">
              <a:solidFill>
                <a:srgbClr val="1468B3"/>
              </a:solidFill>
            </a:endParaRPr>
          </a:p>
        </p:txBody>
      </p:sp>
      <p:pic>
        <p:nvPicPr>
          <p:cNvPr id="8" name="Picture 2">
            <a:extLst>
              <a:ext uri="{FF2B5EF4-FFF2-40B4-BE49-F238E27FC236}">
                <a16:creationId xmlns:a16="http://schemas.microsoft.com/office/drawing/2014/main" id="{B4F0FFAF-31C3-4722-BE2C-CDE6D5409C59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 cstate="screen">
            <a:alphaModFix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-5426" y="779308"/>
            <a:ext cx="5243982" cy="165941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1310FE7D-7FA0-42B1-928D-62722922AF65}"/>
              </a:ext>
            </a:extLst>
          </p:cNvPr>
          <p:cNvCxnSpPr>
            <a:cxnSpLocks/>
          </p:cNvCxnSpPr>
          <p:nvPr/>
        </p:nvCxnSpPr>
        <p:spPr>
          <a:xfrm>
            <a:off x="85170" y="550574"/>
            <a:ext cx="10087338" cy="371"/>
          </a:xfrm>
          <a:prstGeom prst="line">
            <a:avLst/>
          </a:prstGeom>
          <a:ln>
            <a:solidFill>
              <a:schemeClr val="bg1">
                <a:lumMod val="8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6">
            <a:extLst>
              <a:ext uri="{FF2B5EF4-FFF2-40B4-BE49-F238E27FC236}">
                <a16:creationId xmlns:a16="http://schemas.microsoft.com/office/drawing/2014/main" id="{F8D26268-7F12-437E-8354-064A5270B097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04259" y="2852758"/>
            <a:ext cx="3202407" cy="1660523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661C368-59FA-4245-A856-A4B4627DC514}"/>
              </a:ext>
            </a:extLst>
          </p:cNvPr>
          <p:cNvPicPr>
            <a:picLocks noChangeAspect="1"/>
          </p:cNvPicPr>
          <p:nvPr/>
        </p:nvPicPr>
        <p:blipFill rotWithShape="1"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757"/>
          <a:stretch/>
        </p:blipFill>
        <p:spPr>
          <a:xfrm>
            <a:off x="9206666" y="2856506"/>
            <a:ext cx="2985334" cy="1660523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DC176DEB-B8C0-4CF4-BF77-C651570FAD08}"/>
              </a:ext>
            </a:extLst>
          </p:cNvPr>
          <p:cNvSpPr/>
          <p:nvPr/>
        </p:nvSpPr>
        <p:spPr>
          <a:xfrm>
            <a:off x="14950" y="3044836"/>
            <a:ext cx="6010830" cy="92333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defTabSz="1219170"/>
            <a:r>
              <a:rPr lang="en-US" dirty="0">
                <a:solidFill>
                  <a:srgbClr val="000000"/>
                </a:solidFill>
              </a:rPr>
              <a:t>EOC released two new lines namely Barista Blends and Flavors of America. Both of 100% Arabica blends that are uniquely roasted and blended with flavors</a:t>
            </a:r>
            <a:endParaRPr lang="en-US" b="1" dirty="0">
              <a:solidFill>
                <a:srgbClr val="1A0405"/>
              </a:solidFill>
            </a:endParaRPr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E71F29AA-DEBE-48D6-8DB3-E8C4F2EB930D}"/>
              </a:ext>
            </a:extLst>
          </p:cNvPr>
          <p:cNvSpPr/>
          <p:nvPr/>
        </p:nvSpPr>
        <p:spPr>
          <a:xfrm>
            <a:off x="5254833" y="751930"/>
            <a:ext cx="6527435" cy="230832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</a:rPr>
              <a:t>Eight O’ Clock Coffee plant in Landover, Maryland (US), was named one of the Top Champions of Manufacturing in the Growth and Productivity category, by the Maryland Regional Manufacturing Institute</a:t>
            </a:r>
          </a:p>
          <a:p>
            <a:pPr defTabSz="1219170"/>
            <a:endParaRPr lang="en-US" dirty="0">
              <a:solidFill>
                <a:srgbClr val="000000"/>
              </a:solidFill>
            </a:endParaRP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r>
              <a:rPr lang="en-US" dirty="0">
                <a:solidFill>
                  <a:srgbClr val="000000"/>
                </a:solidFill>
              </a:rPr>
              <a:t>Won the Walmart and Wakefern private label co-manufacturing business.</a:t>
            </a:r>
          </a:p>
          <a:p>
            <a:pPr marL="285750" indent="-285750" defTabSz="1219170">
              <a:buFont typeface="Arial" panose="020B0604020202020204" pitchFamily="34" charset="0"/>
              <a:buChar char="•"/>
            </a:pPr>
            <a:endParaRPr lang="en-US" dirty="0">
              <a:solidFill>
                <a:srgbClr val="000000"/>
              </a:solidFill>
            </a:endParaRPr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9D0B5200-EAF7-409D-BB47-72894045C185}"/>
              </a:ext>
            </a:extLst>
          </p:cNvPr>
          <p:cNvSpPr/>
          <p:nvPr/>
        </p:nvSpPr>
        <p:spPr>
          <a:xfrm>
            <a:off x="5650432" y="5353160"/>
            <a:ext cx="5200030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defTabSz="1219170"/>
            <a:r>
              <a:rPr lang="en-US" dirty="0">
                <a:solidFill>
                  <a:srgbClr val="000000"/>
                </a:solidFill>
              </a:rPr>
              <a:t>Both Turnover and Profits registered very healthy increases during the year 2019-20</a:t>
            </a:r>
          </a:p>
        </p:txBody>
      </p:sp>
      <p:pic>
        <p:nvPicPr>
          <p:cNvPr id="19" name="Picture 18" descr="A group of people sitting at a table&#10;&#10;Description automatically generated">
            <a:extLst>
              <a:ext uri="{FF2B5EF4-FFF2-40B4-BE49-F238E27FC236}">
                <a16:creationId xmlns:a16="http://schemas.microsoft.com/office/drawing/2014/main" id="{4900160C-E328-44B9-B975-366ABA9EDA96}"/>
              </a:ext>
            </a:extLst>
          </p:cNvPr>
          <p:cNvPicPr>
            <a:picLocks noChangeAspect="1"/>
          </p:cNvPicPr>
          <p:nvPr/>
        </p:nvPicPr>
        <p:blipFill>
          <a:blip r:embed="rId6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526" y="4248057"/>
            <a:ext cx="5200030" cy="262676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68903846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>
              <a:defRPr/>
            </a:pPr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>
                <a:defRPr/>
              </a:pPr>
              <a:t>14</a:t>
            </a:fld>
            <a:endParaRPr lang="en-IN">
              <a:solidFill>
                <a:srgbClr val="1468B3"/>
              </a:solidFill>
            </a:endParaRPr>
          </a:p>
        </p:txBody>
      </p:sp>
      <p:pic>
        <p:nvPicPr>
          <p:cNvPr id="6" name="Picture 5" descr="A person sitting at a table&#10;&#10;Description generated with very high confidence">
            <a:extLst>
              <a:ext uri="{FF2B5EF4-FFF2-40B4-BE49-F238E27FC236}">
                <a16:creationId xmlns:a16="http://schemas.microsoft.com/office/drawing/2014/main" id="{1747844E-565E-4709-B5A8-BED55856436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8269007" y="3084266"/>
            <a:ext cx="3963809" cy="2441206"/>
          </a:xfrm>
          <a:prstGeom prst="rect">
            <a:avLst/>
          </a:prstGeom>
        </p:spPr>
      </p:pic>
      <p:pic>
        <p:nvPicPr>
          <p:cNvPr id="8" name="Picture 7" descr="A group of people posing for the camera&#10;&#10;Description generated with very high confidence">
            <a:extLst>
              <a:ext uri="{FF2B5EF4-FFF2-40B4-BE49-F238E27FC236}">
                <a16:creationId xmlns:a16="http://schemas.microsoft.com/office/drawing/2014/main" id="{F7E3773E-000E-4209-B552-7AD33560212B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7677" y="3200389"/>
            <a:ext cx="3222886" cy="2074457"/>
          </a:xfrm>
          <a:prstGeom prst="rect">
            <a:avLst/>
          </a:prstGeom>
        </p:spPr>
      </p:pic>
      <p:sp>
        <p:nvSpPr>
          <p:cNvPr id="10" name="Rectangle 9">
            <a:extLst>
              <a:ext uri="{FF2B5EF4-FFF2-40B4-BE49-F238E27FC236}">
                <a16:creationId xmlns:a16="http://schemas.microsoft.com/office/drawing/2014/main" id="{16FCC675-D705-4FCF-A28D-BF7CFBC1E7B0}"/>
              </a:ext>
            </a:extLst>
          </p:cNvPr>
          <p:cNvSpPr/>
          <p:nvPr/>
        </p:nvSpPr>
        <p:spPr>
          <a:xfrm>
            <a:off x="0" y="5532357"/>
            <a:ext cx="12232816" cy="720036"/>
          </a:xfrm>
          <a:prstGeom prst="rect">
            <a:avLst/>
          </a:prstGeom>
          <a:solidFill>
            <a:schemeClr val="accent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defTabSz="1219170">
              <a:defRPr/>
            </a:pPr>
            <a:endParaRPr lang="en-US" sz="2400">
              <a:solidFill>
                <a:srgbClr val="FFFFFF"/>
              </a:solidFill>
              <a:latin typeface="Arial"/>
            </a:endParaRP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7CFD7E2D-7519-496B-9CE7-2723F5A44E12}"/>
              </a:ext>
            </a:extLst>
          </p:cNvPr>
          <p:cNvSpPr/>
          <p:nvPr/>
        </p:nvSpPr>
        <p:spPr>
          <a:xfrm>
            <a:off x="0" y="984281"/>
            <a:ext cx="3043002" cy="15696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ctr" defTabSz="1219170">
              <a:buFont typeface="Wingdings" panose="05000000000000000000" pitchFamily="2" charset="2"/>
              <a:buChar char="Ø"/>
              <a:defRPr/>
            </a:pPr>
            <a:r>
              <a:rPr lang="en-US" sz="1600" b="1" dirty="0">
                <a:solidFill>
                  <a:srgbClr val="191919"/>
                </a:solidFill>
              </a:rPr>
              <a:t>The company uses only harvested rainwater for irrigation purposes, which comes from the 274 water tanks ( ~ 3.4 Mn cubic meters)</a:t>
            </a:r>
          </a:p>
        </p:txBody>
      </p:sp>
      <p:pic>
        <p:nvPicPr>
          <p:cNvPr id="16" name="Picture 15" descr="A body of water&#10;&#10;Description generated with very high confidence">
            <a:extLst>
              <a:ext uri="{FF2B5EF4-FFF2-40B4-BE49-F238E27FC236}">
                <a16:creationId xmlns:a16="http://schemas.microsoft.com/office/drawing/2014/main" id="{24C228F6-38CA-473E-9F88-F5986020264E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3280914" y="599227"/>
            <a:ext cx="4988093" cy="2485039"/>
          </a:xfrm>
          <a:prstGeom prst="rect">
            <a:avLst/>
          </a:prstGeom>
        </p:spPr>
      </p:pic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763E5415-3182-42C3-B97B-3B5C045ECEF3}"/>
              </a:ext>
            </a:extLst>
          </p:cNvPr>
          <p:cNvCxnSpPr>
            <a:cxnSpLocks/>
          </p:cNvCxnSpPr>
          <p:nvPr/>
        </p:nvCxnSpPr>
        <p:spPr>
          <a:xfrm>
            <a:off x="94702" y="452669"/>
            <a:ext cx="10705821" cy="0"/>
          </a:xfrm>
          <a:prstGeom prst="line">
            <a:avLst/>
          </a:prstGeom>
          <a:ln>
            <a:solidFill>
              <a:schemeClr val="bg2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Rectangle 17">
            <a:extLst>
              <a:ext uri="{FF2B5EF4-FFF2-40B4-BE49-F238E27FC236}">
                <a16:creationId xmlns:a16="http://schemas.microsoft.com/office/drawing/2014/main" id="{548A34F6-6F9E-462B-885A-0AE6B6FEB578}"/>
              </a:ext>
            </a:extLst>
          </p:cNvPr>
          <p:cNvSpPr/>
          <p:nvPr/>
        </p:nvSpPr>
        <p:spPr>
          <a:xfrm>
            <a:off x="100884" y="5592355"/>
            <a:ext cx="12196880" cy="765319"/>
          </a:xfrm>
          <a:prstGeom prst="rect">
            <a:avLst/>
          </a:prstGeom>
          <a:noFill/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defTabSz="1219170"/>
            <a:r>
              <a:rPr lang="en-US" b="1" dirty="0">
                <a:solidFill>
                  <a:schemeClr val="bg1"/>
                </a:solidFill>
                <a:latin typeface="Arial"/>
              </a:rPr>
              <a:t>We take pride in our endeavors to give back to the ecosystem and communities we operate</a:t>
            </a:r>
          </a:p>
          <a:p>
            <a:pPr defTabSz="1219170"/>
            <a:r>
              <a:rPr lang="en-US" b="1" kern="0" dirty="0"/>
              <a:t>TCL is certified by all the premier certification agencies on the work done towards environment and society </a:t>
            </a:r>
          </a:p>
          <a:p>
            <a:pPr defTabSz="1219170"/>
            <a:r>
              <a:rPr lang="en-US" b="1" dirty="0">
                <a:solidFill>
                  <a:schemeClr val="bg1"/>
                </a:solidFill>
                <a:latin typeface="Arial"/>
              </a:rPr>
              <a:t> 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ECBE099E-1789-4181-9618-493B03BD771B}"/>
              </a:ext>
            </a:extLst>
          </p:cNvPr>
          <p:cNvSpPr/>
          <p:nvPr/>
        </p:nvSpPr>
        <p:spPr>
          <a:xfrm>
            <a:off x="5808200" y="3455312"/>
            <a:ext cx="3048000" cy="33855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219170">
              <a:defRPr/>
            </a:pPr>
            <a:endParaRPr lang="en-US" sz="1600" b="1" dirty="0">
              <a:solidFill>
                <a:srgbClr val="191919"/>
              </a:solidFill>
            </a:endParaRPr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421ECC8B-1BCC-4BE7-AA64-6D4143736BAD}"/>
              </a:ext>
            </a:extLst>
          </p:cNvPr>
          <p:cNvSpPr/>
          <p:nvPr/>
        </p:nvSpPr>
        <p:spPr>
          <a:xfrm>
            <a:off x="3113733" y="3193078"/>
            <a:ext cx="5155274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219170"/>
            <a:r>
              <a:rPr lang="en-US" sz="1600" b="1" u="sng" dirty="0">
                <a:solidFill>
                  <a:srgbClr val="1A0405"/>
                </a:solidFill>
              </a:rPr>
              <a:t>Awards and Recognition </a:t>
            </a:r>
          </a:p>
          <a:p>
            <a:pPr marL="285750" indent="-285750" algn="ctr" defTabSz="1219170">
              <a:buFont typeface="Wingdings" panose="05000000000000000000" pitchFamily="2" charset="2"/>
              <a:buChar char="Ø"/>
            </a:pPr>
            <a:endParaRPr lang="en-US" sz="1600" b="1" dirty="0">
              <a:solidFill>
                <a:srgbClr val="1A0405"/>
              </a:solidFill>
            </a:endParaRPr>
          </a:p>
          <a:p>
            <a:pPr marL="285750" indent="-285750" algn="ctr" defTabSz="1219170">
              <a:buFont typeface="Wingdings" panose="05000000000000000000" pitchFamily="2" charset="2"/>
              <a:buChar char="Ø"/>
            </a:pPr>
            <a:r>
              <a:rPr lang="en-US" sz="1600" b="1" dirty="0">
                <a:solidFill>
                  <a:srgbClr val="1A0405"/>
                </a:solidFill>
              </a:rPr>
              <a:t>Our ICD-Theni plant received the Star Award by the NSC for our efforts in driving workplace safety and health initiatives </a:t>
            </a:r>
          </a:p>
          <a:p>
            <a:pPr marL="285750" indent="-285750" algn="ctr" defTabSz="1219170">
              <a:buFont typeface="Wingdings" panose="05000000000000000000" pitchFamily="2" charset="2"/>
              <a:buChar char="Ø"/>
            </a:pPr>
            <a:endParaRPr lang="en-US" sz="1600" b="1" dirty="0">
              <a:solidFill>
                <a:srgbClr val="1A0405"/>
              </a:solidFill>
            </a:endParaRPr>
          </a:p>
          <a:p>
            <a:pPr marL="285750" indent="-285750" algn="ctr" defTabSz="1219170">
              <a:buFont typeface="Wingdings" panose="05000000000000000000" pitchFamily="2" charset="2"/>
              <a:buChar char="Ø"/>
            </a:pPr>
            <a:r>
              <a:rPr lang="en-US" sz="1600" b="1" dirty="0">
                <a:solidFill>
                  <a:srgbClr val="191919"/>
                </a:solidFill>
              </a:rPr>
              <a:t>We were awarded with the Best Indian Coffee for the season 18/19 by the Illy Caffe – A global leader is sustainably grown coffee </a:t>
            </a:r>
          </a:p>
          <a:p>
            <a:pPr marL="285750" indent="-285750" algn="ctr" defTabSz="1219170">
              <a:buFont typeface="Wingdings" panose="05000000000000000000" pitchFamily="2" charset="2"/>
              <a:buChar char="Ø"/>
            </a:pPr>
            <a:endParaRPr lang="en-US" sz="1600" b="1" dirty="0">
              <a:solidFill>
                <a:srgbClr val="1A0405"/>
              </a:solidFill>
            </a:endParaRPr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AED3762D-6655-4446-AF39-20DAFF27687C}"/>
              </a:ext>
            </a:extLst>
          </p:cNvPr>
          <p:cNvSpPr/>
          <p:nvPr/>
        </p:nvSpPr>
        <p:spPr>
          <a:xfrm>
            <a:off x="8228191" y="867042"/>
            <a:ext cx="3963809" cy="181588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28594" indent="-228594" algn="ctr" defTabSz="1219170">
              <a:buFont typeface="Wingdings" panose="05000000000000000000" pitchFamily="2" charset="2"/>
              <a:buChar char="Ø"/>
            </a:pPr>
            <a:r>
              <a:rPr lang="en-US" sz="1600" b="1" dirty="0">
                <a:solidFill>
                  <a:srgbClr val="1A0405"/>
                </a:solidFill>
              </a:rPr>
              <a:t>Tata Coffee partners with the Tata Sustainability Group to drive a first of its kind initiative on sustainability practices</a:t>
            </a:r>
          </a:p>
          <a:p>
            <a:pPr marL="228594" indent="-228594" algn="ctr" defTabSz="1219170">
              <a:buFont typeface="Wingdings" panose="05000000000000000000" pitchFamily="2" charset="2"/>
              <a:buChar char="Ø"/>
            </a:pPr>
            <a:endParaRPr lang="en-US" sz="1600" b="1" dirty="0">
              <a:solidFill>
                <a:srgbClr val="1A0405"/>
              </a:solidFill>
            </a:endParaRPr>
          </a:p>
          <a:p>
            <a:pPr marL="228594" indent="-228594" algn="ctr" defTabSz="1219170">
              <a:buFont typeface="Wingdings" panose="05000000000000000000" pitchFamily="2" charset="2"/>
              <a:buChar char="Ø"/>
            </a:pPr>
            <a:r>
              <a:rPr lang="en-US" sz="1600" b="1" dirty="0">
                <a:solidFill>
                  <a:srgbClr val="1A0405"/>
                </a:solidFill>
              </a:rPr>
              <a:t>Continual support to The Coorg Foundation, Dare School and RIHP</a:t>
            </a:r>
          </a:p>
        </p:txBody>
      </p:sp>
      <p:sp>
        <p:nvSpPr>
          <p:cNvPr id="27" name="Title 1">
            <a:extLst>
              <a:ext uri="{FF2B5EF4-FFF2-40B4-BE49-F238E27FC236}">
                <a16:creationId xmlns:a16="http://schemas.microsoft.com/office/drawing/2014/main" id="{5EAC503D-8985-4D58-815A-A130706C39F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0"/>
            <a:ext cx="10972800" cy="490067"/>
          </a:xfrm>
        </p:spPr>
        <p:txBody>
          <a:bodyPr>
            <a:noAutofit/>
          </a:bodyPr>
          <a:lstStyle/>
          <a:p>
            <a:r>
              <a:rPr lang="en-IN" sz="2800" dirty="0">
                <a:solidFill>
                  <a:srgbClr val="000000"/>
                </a:solidFill>
              </a:rPr>
              <a:t>Because Tata Coffee Cares! </a:t>
            </a:r>
          </a:p>
        </p:txBody>
      </p:sp>
    </p:spTree>
    <p:extLst>
      <p:ext uri="{BB962C8B-B14F-4D97-AF65-F5344CB8AC3E}">
        <p14:creationId xmlns:p14="http://schemas.microsoft.com/office/powerpoint/2010/main" val="2381013809"/>
      </p:ext>
    </p:extLst>
  </p:cSld>
  <p:clrMapOvr>
    <a:masterClrMapping/>
  </p:clrMapOvr>
  <p:transition spd="slow">
    <p:push dir="u"/>
  </p:transition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>
                <a:solidFill>
                  <a:srgbClr val="1A0405"/>
                </a:solidFill>
              </a:rPr>
              <a:t>Thank You!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"/>
          </p:nvPr>
        </p:nvSpPr>
        <p:spPr/>
        <p:txBody>
          <a:bodyPr/>
          <a:lstStyle/>
          <a:p>
            <a:pPr defTabSz="1219170"/>
            <a:fld id="{FE1DD42B-FC77-419F-90B3-B1229A07D36C}" type="slidenum">
              <a:rPr lang="en-IN">
                <a:solidFill>
                  <a:srgbClr val="1468B3"/>
                </a:solidFill>
              </a:rPr>
              <a:pPr defTabSz="1219170"/>
              <a:t>15</a:t>
            </a:fld>
            <a:endParaRPr lang="en-IN">
              <a:solidFill>
                <a:srgbClr val="1468B3"/>
              </a:solidFill>
            </a:endParaR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1_Office Theme">
  <a:themeElements>
    <a:clrScheme name="Tata Colours">
      <a:dk1>
        <a:srgbClr val="1468B3"/>
      </a:dk1>
      <a:lt1>
        <a:srgbClr val="FFFFFF"/>
      </a:lt1>
      <a:dk2>
        <a:srgbClr val="1468B3"/>
      </a:dk2>
      <a:lt2>
        <a:srgbClr val="FFFFFF"/>
      </a:lt2>
      <a:accent1>
        <a:srgbClr val="1468B3"/>
      </a:accent1>
      <a:accent2>
        <a:srgbClr val="DB242A"/>
      </a:accent2>
      <a:accent3>
        <a:srgbClr val="6CBE46"/>
      </a:accent3>
      <a:accent4>
        <a:srgbClr val="AE459A"/>
      </a:accent4>
      <a:accent5>
        <a:srgbClr val="65A8CC"/>
      </a:accent5>
      <a:accent6>
        <a:srgbClr val="FFC214"/>
      </a:accent6>
      <a:hlink>
        <a:srgbClr val="002F5E"/>
      </a:hlink>
      <a:folHlink>
        <a:srgbClr val="7F7F7F"/>
      </a:folHlink>
    </a:clrScheme>
    <a:fontScheme name="Tata Fonts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3_Office Theme">
  <a:themeElements>
    <a:clrScheme name="Tata Colours">
      <a:dk1>
        <a:srgbClr val="1468B3"/>
      </a:dk1>
      <a:lt1>
        <a:srgbClr val="FFFFFF"/>
      </a:lt1>
      <a:dk2>
        <a:srgbClr val="1468B3"/>
      </a:dk2>
      <a:lt2>
        <a:srgbClr val="FFFFFF"/>
      </a:lt2>
      <a:accent1>
        <a:srgbClr val="1468B3"/>
      </a:accent1>
      <a:accent2>
        <a:srgbClr val="DB242A"/>
      </a:accent2>
      <a:accent3>
        <a:srgbClr val="6CBE46"/>
      </a:accent3>
      <a:accent4>
        <a:srgbClr val="AE459A"/>
      </a:accent4>
      <a:accent5>
        <a:srgbClr val="65A8CC"/>
      </a:accent5>
      <a:accent6>
        <a:srgbClr val="FFC214"/>
      </a:accent6>
      <a:hlink>
        <a:srgbClr val="002F5E"/>
      </a:hlink>
      <a:folHlink>
        <a:srgbClr val="7F7F7F"/>
      </a:folHlink>
    </a:clrScheme>
    <a:fontScheme name="Tata Fonts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Tata Colours">
      <a:dk1>
        <a:srgbClr val="1468B3"/>
      </a:dk1>
      <a:lt1>
        <a:srgbClr val="FFFFFF"/>
      </a:lt1>
      <a:dk2>
        <a:srgbClr val="1468B3"/>
      </a:dk2>
      <a:lt2>
        <a:srgbClr val="FFFFFF"/>
      </a:lt2>
      <a:accent1>
        <a:srgbClr val="1468B3"/>
      </a:accent1>
      <a:accent2>
        <a:srgbClr val="DB242A"/>
      </a:accent2>
      <a:accent3>
        <a:srgbClr val="6CBE46"/>
      </a:accent3>
      <a:accent4>
        <a:srgbClr val="AE459A"/>
      </a:accent4>
      <a:accent5>
        <a:srgbClr val="65A8CC"/>
      </a:accent5>
      <a:accent6>
        <a:srgbClr val="FFC214"/>
      </a:accent6>
      <a:hlink>
        <a:srgbClr val="002F5E"/>
      </a:hlink>
      <a:folHlink>
        <a:srgbClr val="7F7F7F"/>
      </a:folHlink>
    </a:clrScheme>
    <a:fontScheme name="Tata Fonts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5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5184</TotalTime>
  <Words>1154</Words>
  <Application>Microsoft Office PowerPoint</Application>
  <PresentationFormat>Widescreen</PresentationFormat>
  <Paragraphs>167</Paragraphs>
  <Slides>15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5</vt:i4>
      </vt:variant>
      <vt:variant>
        <vt:lpstr>Slide Titles</vt:lpstr>
      </vt:variant>
      <vt:variant>
        <vt:i4>15</vt:i4>
      </vt:variant>
    </vt:vector>
  </HeadingPairs>
  <TitlesOfParts>
    <vt:vector size="27" baseType="lpstr">
      <vt:lpstr>Agency FB</vt:lpstr>
      <vt:lpstr>Arabic Typesetting</vt:lpstr>
      <vt:lpstr>Arial</vt:lpstr>
      <vt:lpstr>Calibri</vt:lpstr>
      <vt:lpstr>Calibri Light</vt:lpstr>
      <vt:lpstr>Courier New</vt:lpstr>
      <vt:lpstr>Wingdings</vt:lpstr>
      <vt:lpstr>1_Office Theme</vt:lpstr>
      <vt:lpstr>3_Office Theme</vt:lpstr>
      <vt:lpstr>Office Theme</vt:lpstr>
      <vt:lpstr>5_Office Theme</vt:lpstr>
      <vt:lpstr>2_Office Theme</vt:lpstr>
      <vt:lpstr>PowerPoint Presentation</vt:lpstr>
      <vt:lpstr>PowerPoint Presentation</vt:lpstr>
      <vt:lpstr>Safety, Health and Environment highlights </vt:lpstr>
      <vt:lpstr>Market overview and growth patterns </vt:lpstr>
      <vt:lpstr>Financial Highlights FY19-20 (Standalone)*</vt:lpstr>
      <vt:lpstr>Consolidated Performance (FY19-20)</vt:lpstr>
      <vt:lpstr>Instant Coffee Division in India </vt:lpstr>
      <vt:lpstr>Tata Coffee Vietnam Company Limited </vt:lpstr>
      <vt:lpstr>Tata Coffee Plantations in South India </vt:lpstr>
      <vt:lpstr>Other business highlights </vt:lpstr>
      <vt:lpstr>PowerPoint Presentation</vt:lpstr>
      <vt:lpstr>PowerPoint Presentation</vt:lpstr>
      <vt:lpstr>Eight ‘O’ Clock - #5 Roast and Ground Coffee brand in US | 160 years of Innovation </vt:lpstr>
      <vt:lpstr>Because Tata Coffee Cares! </vt:lpstr>
      <vt:lpstr>Thank You! 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77th Annual General Meeting</dc:title>
  <dc:creator>Surya Sharma</dc:creator>
  <cp:lastModifiedBy>LENOVO</cp:lastModifiedBy>
  <cp:revision>128</cp:revision>
  <dcterms:created xsi:type="dcterms:W3CDTF">2020-06-22T05:31:17Z</dcterms:created>
  <dcterms:modified xsi:type="dcterms:W3CDTF">2020-07-08T05:36:29Z</dcterms:modified>
</cp:coreProperties>
</file>